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Lst>
  <p:sldSz cy="5143500" cx="9144000"/>
  <p:notesSz cx="6858000" cy="9144000"/>
  <p:embeddedFontLst>
    <p:embeddedFont>
      <p:font typeface="IBM Plex Sans"/>
      <p:regular r:id="rId131"/>
      <p:bold r:id="rId132"/>
      <p:italic r:id="rId133"/>
      <p:boldItalic r:id="rId134"/>
    </p:embeddedFont>
    <p:embeddedFont>
      <p:font typeface="Inconsolata"/>
      <p:regular r:id="rId135"/>
      <p:bold r:id="rId136"/>
    </p:embeddedFont>
    <p:embeddedFont>
      <p:font typeface="Inconsolata SemiBold"/>
      <p:regular r:id="rId137"/>
      <p:bold r:id="rId138"/>
    </p:embeddedFont>
    <p:embeddedFont>
      <p:font typeface="IBM Plex Sans Medium"/>
      <p:regular r:id="rId139"/>
      <p:bold r:id="rId140"/>
      <p:italic r:id="rId141"/>
      <p:boldItalic r:id="rId142"/>
    </p:embeddedFont>
    <p:embeddedFont>
      <p:font typeface="EB Garamond"/>
      <p:regular r:id="rId143"/>
      <p:bold r:id="rId144"/>
      <p:italic r:id="rId145"/>
      <p:boldItalic r:id="rId146"/>
    </p:embeddedFont>
    <p:embeddedFont>
      <p:font typeface="Russo One"/>
      <p:regular r:id="rId147"/>
    </p:embeddedFont>
    <p:embeddedFont>
      <p:font typeface="IBM Plex Sans SemiBold"/>
      <p:regular r:id="rId148"/>
      <p:bold r:id="rId149"/>
      <p:italic r:id="rId150"/>
      <p:boldItalic r:id="rId1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font" Target="fonts/IBMPlexSansSemiBold-italic.fntdata"/><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IBMPlexSansSemiBold-bold.fntdata"/><Relationship Id="rId4" Type="http://schemas.openxmlformats.org/officeDocument/2006/relationships/notesMaster" Target="notesMasters/notesMaster1.xml"/><Relationship Id="rId148" Type="http://schemas.openxmlformats.org/officeDocument/2006/relationships/font" Target="fonts/IBMPlexSansSemiBold-regular.fntdata"/><Relationship Id="rId9" Type="http://schemas.openxmlformats.org/officeDocument/2006/relationships/slide" Target="slides/slide5.xml"/><Relationship Id="rId143" Type="http://schemas.openxmlformats.org/officeDocument/2006/relationships/font" Target="fonts/EBGaramond-regular.fntdata"/><Relationship Id="rId142" Type="http://schemas.openxmlformats.org/officeDocument/2006/relationships/font" Target="fonts/IBMPlexSansMedium-boldItalic.fntdata"/><Relationship Id="rId141" Type="http://schemas.openxmlformats.org/officeDocument/2006/relationships/font" Target="fonts/IBMPlexSansMedium-italic.fntdata"/><Relationship Id="rId140" Type="http://schemas.openxmlformats.org/officeDocument/2006/relationships/font" Target="fonts/IBMPlexSansMedium-bold.fntdata"/><Relationship Id="rId5" Type="http://schemas.openxmlformats.org/officeDocument/2006/relationships/slide" Target="slides/slide1.xml"/><Relationship Id="rId147" Type="http://schemas.openxmlformats.org/officeDocument/2006/relationships/font" Target="fonts/RussoOne-regular.fntdata"/><Relationship Id="rId6" Type="http://schemas.openxmlformats.org/officeDocument/2006/relationships/slide" Target="slides/slide2.xml"/><Relationship Id="rId146" Type="http://schemas.openxmlformats.org/officeDocument/2006/relationships/font" Target="fonts/EBGaramond-boldItalic.fntdata"/><Relationship Id="rId7" Type="http://schemas.openxmlformats.org/officeDocument/2006/relationships/slide" Target="slides/slide3.xml"/><Relationship Id="rId145" Type="http://schemas.openxmlformats.org/officeDocument/2006/relationships/font" Target="fonts/EBGaramond-italic.fntdata"/><Relationship Id="rId8" Type="http://schemas.openxmlformats.org/officeDocument/2006/relationships/slide" Target="slides/slide4.xml"/><Relationship Id="rId144" Type="http://schemas.openxmlformats.org/officeDocument/2006/relationships/font" Target="fonts/EBGaramond-bold.fntdata"/><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font" Target="fonts/IBMPlexSansMedium-regular.fntdata"/><Relationship Id="rId138" Type="http://schemas.openxmlformats.org/officeDocument/2006/relationships/font" Target="fonts/InconsolataSemiBold-bold.fntdata"/><Relationship Id="rId137" Type="http://schemas.openxmlformats.org/officeDocument/2006/relationships/font" Target="fonts/InconsolataSemiBold-regular.fntdata"/><Relationship Id="rId132" Type="http://schemas.openxmlformats.org/officeDocument/2006/relationships/font" Target="fonts/IBMPlexSans-bold.fntdata"/><Relationship Id="rId131" Type="http://schemas.openxmlformats.org/officeDocument/2006/relationships/font" Target="fonts/IBMPlexSans-regular.fntdata"/><Relationship Id="rId130" Type="http://schemas.openxmlformats.org/officeDocument/2006/relationships/slide" Target="slides/slide126.xml"/><Relationship Id="rId136" Type="http://schemas.openxmlformats.org/officeDocument/2006/relationships/font" Target="fonts/Inconsolata-bold.fntdata"/><Relationship Id="rId135" Type="http://schemas.openxmlformats.org/officeDocument/2006/relationships/font" Target="fonts/Inconsolata-regular.fntdata"/><Relationship Id="rId134" Type="http://schemas.openxmlformats.org/officeDocument/2006/relationships/font" Target="fonts/IBMPlexSans-boldItalic.fntdata"/><Relationship Id="rId133" Type="http://schemas.openxmlformats.org/officeDocument/2006/relationships/font" Target="fonts/IBMPlexSans-italic.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 Id="rId151" Type="http://schemas.openxmlformats.org/officeDocument/2006/relationships/font" Target="fonts/IBMPlexSansSemiBol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36d1a6f91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36d1a6f91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516b1c63d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516b1c63d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516b1c63d1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516b1c63d1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516b1c63d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516b1c63d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516b1c63d1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516b1c63d1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516b1c63d1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516b1c63d1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516b1c63d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516b1c63d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516b1c63d1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516b1c63d1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516b1c63d1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516b1c63d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516b1c63d1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516b1c63d1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516b1c63d1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516b1c63d1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39ec379e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539ec379e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516b1c63d1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516b1c63d1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516b1c63d1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516b1c63d1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516b1c63d1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516b1c63d1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516b1c63d1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516b1c63d1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516b1c63d1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516b1c63d1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516b1c63d1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516b1c63d1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516b1c63d1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516b1c63d1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516b1c63d1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516b1c63d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516b1c63d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516b1c63d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516b1c63d1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516b1c63d1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39ec379e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539ec379e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516b1c63d1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516b1c63d1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516b1c63d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516b1c63d1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562f9cc91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562f9cc91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562f9cc91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562f9cc91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562f9cc91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562f9cc91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562f9cc91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562f9cc91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5023ddd10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5023ddd10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39ec379e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39ec379e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39ec379e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39ec379e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39ec379e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39ec379e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5023ddd10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5023ddd10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5023ddd10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5023ddd10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023ddd10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023ddd10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5023ddd10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5023ddd10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5023ddd10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5023ddd10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5023ddd10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5023ddd10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6d1a6f91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36d1a6f91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6d1a6f91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6d1a6f91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5023ddd1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5023ddd1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e6ea6438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3e6ea6438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023ddd1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023ddd1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e6ea6438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e6ea6438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e6ea6438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e6ea6438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516b1c63d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516b1c63d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710476bc4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710476bc4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516b1c63d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516b1c63d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516b1c63d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516b1c63d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516b1c63d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516b1c63d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516b1c63d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516b1c63d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16b1c63d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16b1c63d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516b1c63d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516b1c63d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516b1c63d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516b1c63d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516b1c63d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516b1c63d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16b1c63d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16b1c63d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516b1c63d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516b1c63d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5023ddd101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5023ddd101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16b1c63d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516b1c63d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516b1c63d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516b1c63d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36d1a6f91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36d1a6f91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e6ea64383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3e6ea64383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3e6ea64383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3e6ea64383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5023ddd10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5023ddd10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023ddd10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5023ddd10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5023ddd10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5023ddd10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5023ddd10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5023ddd10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5023ddd10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5023ddd10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6d1a6f91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6d1a6f91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023ddd10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5023ddd10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5023ddd10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5023ddd10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5023ddd10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5023ddd10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5023ddd101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5023ddd101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5023ddd101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5023ddd101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5023ddd10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5023ddd10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5023ddd10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5023ddd10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5023ddd10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5023ddd10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5023ddd10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5023ddd10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5023ddd10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5023ddd10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39ec379e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539ec379e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5023ddd10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5023ddd10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5023ddd10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5023ddd10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5023ddd10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5023ddd10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5023ddd101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5023ddd101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023ddd10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5023ddd10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5023ddd10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5023ddd10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5023ddd10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5023ddd10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516b1c63d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516b1c63d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5023ddd10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5023ddd10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5023ddd101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5023ddd101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3e6ea6438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3e6ea6438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Recheck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5023ddd101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5023ddd101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5023ddd101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5023ddd101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5023ddd10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5023ddd10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5023ddd101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5023ddd101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516b1c63d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516b1c63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516b1c63d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516b1c63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562f9cc91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562f9cc91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562f9cc91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562f9cc91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562f9cc916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562f9cc91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562f9cc91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562f9cc91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539ec379e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539ec379e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562f9cc916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562f9cc91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562f9cc91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562f9cc91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516b1c63d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516b1c63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516b1c63d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516b1c63d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516b1c63d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516b1c63d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516b1c63d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516b1c63d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516b1c63d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516b1c63d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516b1c63d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516b1c63d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516b1c63d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516b1c63d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5023ddd10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5023ddd10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e6ea64383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e6ea64383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516b1c63d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516b1c63d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562f9cc91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562f9cc91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516b1c63d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516b1c63d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516b1c63d1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516b1c63d1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516b1c63d1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516b1c63d1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516b1c63d1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516b1c63d1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516b1c63d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516b1c63d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516b1c63d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516b1c63d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516b1c63d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516b1c63d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516b1c63d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16b1c63d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59038" y="734775"/>
            <a:ext cx="3090300" cy="2732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859038" y="3466975"/>
            <a:ext cx="3090300" cy="67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1"/>
          <p:cNvSpPr/>
          <p:nvPr/>
        </p:nvSpPr>
        <p:spPr>
          <a:xfrm>
            <a:off x="5271600" y="12169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717550" y="-358650"/>
            <a:ext cx="3158700" cy="31587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1"/>
          <p:cNvPicPr preferRelativeResize="0"/>
          <p:nvPr/>
        </p:nvPicPr>
        <p:blipFill>
          <a:blip r:embed="rId3">
            <a:alphaModFix/>
          </a:blip>
          <a:stretch>
            <a:fillRect/>
          </a:stretch>
        </p:blipFill>
        <p:spPr>
          <a:xfrm>
            <a:off x="139428" y="3028425"/>
            <a:ext cx="3268650" cy="1980800"/>
          </a:xfrm>
          <a:prstGeom prst="rect">
            <a:avLst/>
          </a:prstGeom>
          <a:noFill/>
          <a:ln>
            <a:noFill/>
          </a:ln>
        </p:spPr>
      </p:pic>
      <p:sp>
        <p:nvSpPr>
          <p:cNvPr id="102" name="Google Shape;102;p11"/>
          <p:cNvSpPr txBox="1"/>
          <p:nvPr>
            <p:ph hasCustomPrompt="1" type="title"/>
          </p:nvPr>
        </p:nvSpPr>
        <p:spPr>
          <a:xfrm>
            <a:off x="1684413" y="1548725"/>
            <a:ext cx="5775300" cy="1723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1"/>
          <p:cNvSpPr txBox="1"/>
          <p:nvPr>
            <p:ph idx="1" type="subTitle"/>
          </p:nvPr>
        </p:nvSpPr>
        <p:spPr>
          <a:xfrm>
            <a:off x="1927800" y="3310925"/>
            <a:ext cx="52884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p:nvPr/>
        </p:nvSpPr>
        <p:spPr>
          <a:xfrm flipH="1" rot="10800000">
            <a:off x="-406075" y="-598225"/>
            <a:ext cx="2711400" cy="27114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849300" y="515400"/>
            <a:ext cx="7445400" cy="4112700"/>
          </a:xfrm>
          <a:prstGeom prst="snip2DiagRect">
            <a:avLst>
              <a:gd fmla="val 0" name="adj1"/>
              <a:gd fmla="val 16667" name="adj2"/>
            </a:avLst>
          </a:prstGeom>
          <a:noFill/>
          <a:ln cap="flat" cmpd="sng" w="9525">
            <a:solidFill>
              <a:schemeClr val="lt1"/>
            </a:solidFill>
            <a:prstDash val="solid"/>
            <a:round/>
            <a:headEnd len="sm" w="sm" type="none"/>
            <a:tailEnd len="sm" w="sm" type="none"/>
          </a:ln>
          <a:effectLst>
            <a:outerShdw blurRad="100013" rotWithShape="0" algn="bl">
              <a:schemeClr val="l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3297400" y="1352425"/>
            <a:ext cx="4319100" cy="1723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1527500" y="2146350"/>
            <a:ext cx="1639500" cy="841800"/>
          </a:xfrm>
          <a:prstGeom prst="rect">
            <a:avLst/>
          </a:prstGeom>
          <a:effectLst>
            <a:outerShdw blurRad="142875" rotWithShape="0" algn="bl">
              <a:schemeClr val="lt1">
                <a:alpha val="50000"/>
              </a:schemeClr>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3297400" y="3015800"/>
            <a:ext cx="30687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 name="Google Shape;17;p3"/>
          <p:cNvSpPr/>
          <p:nvPr/>
        </p:nvSpPr>
        <p:spPr>
          <a:xfrm>
            <a:off x="5328350" y="3015800"/>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 name="Google Shape;18;p3"/>
          <p:cNvGrpSpPr/>
          <p:nvPr/>
        </p:nvGrpSpPr>
        <p:grpSpPr>
          <a:xfrm>
            <a:off x="1765267" y="783850"/>
            <a:ext cx="1160092" cy="63948"/>
            <a:chOff x="3779200" y="1371600"/>
            <a:chExt cx="1992600" cy="109500"/>
          </a:xfrm>
        </p:grpSpPr>
        <p:sp>
          <p:nvSpPr>
            <p:cNvPr id="19" name="Google Shape;19;p3"/>
            <p:cNvSpPr/>
            <p:nvPr/>
          </p:nvSpPr>
          <p:spPr>
            <a:xfrm>
              <a:off x="37792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415582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453244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490906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528568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5662300" y="1371600"/>
              <a:ext cx="109500" cy="109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3"/>
          <p:cNvGrpSpPr/>
          <p:nvPr/>
        </p:nvGrpSpPr>
        <p:grpSpPr>
          <a:xfrm>
            <a:off x="4819925" y="4070513"/>
            <a:ext cx="4324075" cy="899525"/>
            <a:chOff x="-55375" y="2531100"/>
            <a:chExt cx="4324075" cy="899525"/>
          </a:xfrm>
        </p:grpSpPr>
        <p:sp>
          <p:nvSpPr>
            <p:cNvPr id="26" name="Google Shape;26;p3"/>
            <p:cNvSpPr/>
            <p:nvPr/>
          </p:nvSpPr>
          <p:spPr>
            <a:xfrm>
              <a:off x="88975" y="2531100"/>
              <a:ext cx="4179725" cy="723025"/>
            </a:xfrm>
            <a:custGeom>
              <a:rect b="b" l="l" r="r" t="t"/>
              <a:pathLst>
                <a:path extrusionOk="0" fill="none" h="28921" w="167189">
                  <a:moveTo>
                    <a:pt x="1" y="28921"/>
                  </a:moveTo>
                  <a:lnTo>
                    <a:pt x="23813" y="5120"/>
                  </a:lnTo>
                  <a:lnTo>
                    <a:pt x="85476" y="5120"/>
                  </a:lnTo>
                  <a:lnTo>
                    <a:pt x="90572" y="0"/>
                  </a:lnTo>
                  <a:lnTo>
                    <a:pt x="167189"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55375" y="3245775"/>
              <a:ext cx="184575" cy="184850"/>
            </a:xfrm>
            <a:custGeom>
              <a:rect b="b" l="l" r="r" t="t"/>
              <a:pathLst>
                <a:path extrusionOk="0" fill="none" h="7394" w="7383">
                  <a:moveTo>
                    <a:pt x="0" y="3691"/>
                  </a:moveTo>
                  <a:cubicBezTo>
                    <a:pt x="0" y="1655"/>
                    <a:pt x="1644" y="0"/>
                    <a:pt x="3691" y="0"/>
                  </a:cubicBezTo>
                  <a:cubicBezTo>
                    <a:pt x="5727" y="0"/>
                    <a:pt x="7382" y="1655"/>
                    <a:pt x="7382" y="3691"/>
                  </a:cubicBezTo>
                  <a:cubicBezTo>
                    <a:pt x="7382" y="5727"/>
                    <a:pt x="5727" y="7382"/>
                    <a:pt x="3691" y="7382"/>
                  </a:cubicBezTo>
                  <a:cubicBezTo>
                    <a:pt x="1644" y="7394"/>
                    <a:pt x="0" y="5751"/>
                    <a:pt x="0"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3"/>
          <p:cNvGrpSpPr/>
          <p:nvPr/>
        </p:nvGrpSpPr>
        <p:grpSpPr>
          <a:xfrm flipH="1">
            <a:off x="60" y="250384"/>
            <a:ext cx="4954238" cy="886972"/>
            <a:chOff x="1358103" y="3291921"/>
            <a:chExt cx="3368397" cy="603054"/>
          </a:xfrm>
        </p:grpSpPr>
        <p:sp>
          <p:nvSpPr>
            <p:cNvPr id="29" name="Google Shape;29;p3"/>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358103" y="3291921"/>
              <a:ext cx="125123" cy="125328"/>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3"/>
          <p:cNvGrpSpPr/>
          <p:nvPr/>
        </p:nvGrpSpPr>
        <p:grpSpPr>
          <a:xfrm>
            <a:off x="8339918" y="228501"/>
            <a:ext cx="534767" cy="286894"/>
            <a:chOff x="773350" y="518000"/>
            <a:chExt cx="2757950" cy="1479600"/>
          </a:xfrm>
        </p:grpSpPr>
        <p:sp>
          <p:nvSpPr>
            <p:cNvPr id="32" name="Google Shape;32;p3"/>
            <p:cNvSpPr/>
            <p:nvPr/>
          </p:nvSpPr>
          <p:spPr>
            <a:xfrm>
              <a:off x="2582700" y="518000"/>
              <a:ext cx="948600" cy="1479600"/>
            </a:xfrm>
            <a:prstGeom prst="chevron">
              <a:avLst>
                <a:gd fmla="val 50000" name="adj"/>
              </a:avLst>
            </a:prstGeom>
            <a:gradFill>
              <a:gsLst>
                <a:gs pos="0">
                  <a:srgbClr val="FFFFFF">
                    <a:alpha val="2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678025" y="518000"/>
              <a:ext cx="948600" cy="1479600"/>
            </a:xfrm>
            <a:prstGeom prst="chevron">
              <a:avLst>
                <a:gd fmla="val 50000" name="adj"/>
              </a:avLst>
            </a:prstGeom>
            <a:gradFill>
              <a:gsLst>
                <a:gs pos="0">
                  <a:srgbClr val="FFFFFF">
                    <a:alpha val="2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773350" y="518000"/>
              <a:ext cx="948600" cy="1479600"/>
            </a:xfrm>
            <a:prstGeom prst="chevron">
              <a:avLst>
                <a:gd fmla="val 50000" name="adj"/>
              </a:avLst>
            </a:prstGeom>
            <a:gradFill>
              <a:gsLst>
                <a:gs pos="0">
                  <a:srgbClr val="FFFFFF">
                    <a:alpha val="2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4"/>
          <p:cNvSpPr/>
          <p:nvPr/>
        </p:nvSpPr>
        <p:spPr>
          <a:xfrm>
            <a:off x="391500" y="313650"/>
            <a:ext cx="8361000" cy="4516200"/>
          </a:xfrm>
          <a:prstGeom prst="rect">
            <a:avLst/>
          </a:prstGeom>
          <a:solidFill>
            <a:srgbClr val="000328">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AutoNum type="arabicPeriod"/>
              <a:defRPr sz="1100"/>
            </a:lvl1pPr>
            <a:lvl2pPr indent="-298450" lvl="1" marL="914400" rtl="0">
              <a:lnSpc>
                <a:spcPct val="100000"/>
              </a:lnSpc>
              <a:spcBef>
                <a:spcPts val="0"/>
              </a:spcBef>
              <a:spcAft>
                <a:spcPts val="0"/>
              </a:spcAft>
              <a:buSzPts val="1100"/>
              <a:buFont typeface="Roboto Condensed Light"/>
              <a:buAutoNum type="alphaLcPeriod"/>
              <a:defRPr sz="1100"/>
            </a:lvl2pPr>
            <a:lvl3pPr indent="-298450" lvl="2" marL="1371600" rtl="0">
              <a:lnSpc>
                <a:spcPct val="100000"/>
              </a:lnSpc>
              <a:spcBef>
                <a:spcPts val="0"/>
              </a:spcBef>
              <a:spcAft>
                <a:spcPts val="0"/>
              </a:spcAft>
              <a:buSzPts val="1100"/>
              <a:buFont typeface="Roboto Condensed Light"/>
              <a:buAutoNum type="romanLcPeriod"/>
              <a:defRPr sz="1100"/>
            </a:lvl3pPr>
            <a:lvl4pPr indent="-298450" lvl="3" marL="1828800" rtl="0">
              <a:lnSpc>
                <a:spcPct val="100000"/>
              </a:lnSpc>
              <a:spcBef>
                <a:spcPts val="0"/>
              </a:spcBef>
              <a:spcAft>
                <a:spcPts val="0"/>
              </a:spcAft>
              <a:buSzPts val="1100"/>
              <a:buFont typeface="Roboto Condensed Light"/>
              <a:buAutoNum type="arabicPeriod"/>
              <a:defRPr sz="1100"/>
            </a:lvl4pPr>
            <a:lvl5pPr indent="-298450" lvl="4" marL="2286000" rtl="0">
              <a:lnSpc>
                <a:spcPct val="100000"/>
              </a:lnSpc>
              <a:spcBef>
                <a:spcPts val="0"/>
              </a:spcBef>
              <a:spcAft>
                <a:spcPts val="0"/>
              </a:spcAft>
              <a:buSzPts val="1100"/>
              <a:buFont typeface="Roboto Condensed Light"/>
              <a:buAutoNum type="alphaLcPeriod"/>
              <a:defRPr sz="1100"/>
            </a:lvl5pPr>
            <a:lvl6pPr indent="-298450" lvl="5" marL="2743200" rtl="0">
              <a:lnSpc>
                <a:spcPct val="100000"/>
              </a:lnSpc>
              <a:spcBef>
                <a:spcPts val="0"/>
              </a:spcBef>
              <a:spcAft>
                <a:spcPts val="0"/>
              </a:spcAft>
              <a:buSzPts val="1100"/>
              <a:buFont typeface="Roboto Condensed Light"/>
              <a:buAutoNum type="romanLcPeriod"/>
              <a:defRPr sz="1100"/>
            </a:lvl6pPr>
            <a:lvl7pPr indent="-298450" lvl="6" marL="3200400" rtl="0">
              <a:lnSpc>
                <a:spcPct val="100000"/>
              </a:lnSpc>
              <a:spcBef>
                <a:spcPts val="0"/>
              </a:spcBef>
              <a:spcAft>
                <a:spcPts val="0"/>
              </a:spcAft>
              <a:buSzPts val="1100"/>
              <a:buFont typeface="Roboto Condensed Light"/>
              <a:buAutoNum type="arabicPeriod"/>
              <a:defRPr sz="1100"/>
            </a:lvl7pPr>
            <a:lvl8pPr indent="-298450" lvl="7" marL="3657600" rtl="0">
              <a:lnSpc>
                <a:spcPct val="100000"/>
              </a:lnSpc>
              <a:spcBef>
                <a:spcPts val="0"/>
              </a:spcBef>
              <a:spcAft>
                <a:spcPts val="0"/>
              </a:spcAft>
              <a:buSzPts val="1100"/>
              <a:buFont typeface="Roboto Condensed Light"/>
              <a:buAutoNum type="alphaLcPeriod"/>
              <a:defRPr sz="1100"/>
            </a:lvl8pPr>
            <a:lvl9pPr indent="-298450" lvl="8" marL="4114800" rtl="0">
              <a:lnSpc>
                <a:spcPct val="100000"/>
              </a:lnSpc>
              <a:spcBef>
                <a:spcPts val="0"/>
              </a:spcBef>
              <a:spcAft>
                <a:spcPts val="0"/>
              </a:spcAft>
              <a:buSzPts val="1100"/>
              <a:buFont typeface="Roboto Condensed Light"/>
              <a:buAutoNum type="romanLcPeriod"/>
              <a:defRPr sz="1100"/>
            </a:lvl9pPr>
          </a:lstStyle>
          <a:p/>
        </p:txBody>
      </p:sp>
      <p:grpSp>
        <p:nvGrpSpPr>
          <p:cNvPr id="39" name="Google Shape;39;p4"/>
          <p:cNvGrpSpPr/>
          <p:nvPr/>
        </p:nvGrpSpPr>
        <p:grpSpPr>
          <a:xfrm>
            <a:off x="3" y="101070"/>
            <a:ext cx="2610703" cy="336022"/>
            <a:chOff x="198225" y="4390550"/>
            <a:chExt cx="3765075" cy="484600"/>
          </a:xfrm>
        </p:grpSpPr>
        <p:sp>
          <p:nvSpPr>
            <p:cNvPr id="40" name="Google Shape;40;p4"/>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4"/>
          <p:cNvGrpSpPr/>
          <p:nvPr/>
        </p:nvGrpSpPr>
        <p:grpSpPr>
          <a:xfrm flipH="1">
            <a:off x="6533303" y="4719270"/>
            <a:ext cx="2610703" cy="336022"/>
            <a:chOff x="198225" y="4390550"/>
            <a:chExt cx="3765075" cy="484600"/>
          </a:xfrm>
        </p:grpSpPr>
        <p:sp>
          <p:nvSpPr>
            <p:cNvPr id="43" name="Google Shape;43;p4"/>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2" type="title"/>
          </p:nvPr>
        </p:nvSpPr>
        <p:spPr>
          <a:xfrm>
            <a:off x="1535050" y="3501550"/>
            <a:ext cx="27228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 name="Google Shape;48;p5"/>
          <p:cNvSpPr txBox="1"/>
          <p:nvPr>
            <p:ph idx="3" type="title"/>
          </p:nvPr>
        </p:nvSpPr>
        <p:spPr>
          <a:xfrm>
            <a:off x="4904150" y="3501550"/>
            <a:ext cx="27228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 name="Google Shape;49;p5"/>
          <p:cNvSpPr txBox="1"/>
          <p:nvPr>
            <p:ph idx="1" type="subTitle"/>
          </p:nvPr>
        </p:nvSpPr>
        <p:spPr>
          <a:xfrm>
            <a:off x="4904152" y="2295475"/>
            <a:ext cx="27228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 name="Google Shape;50;p5"/>
          <p:cNvSpPr txBox="1"/>
          <p:nvPr>
            <p:ph idx="4" type="subTitle"/>
          </p:nvPr>
        </p:nvSpPr>
        <p:spPr>
          <a:xfrm>
            <a:off x="1535050" y="2295475"/>
            <a:ext cx="27228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1" name="Google Shape;51;p5"/>
          <p:cNvSpPr/>
          <p:nvPr/>
        </p:nvSpPr>
        <p:spPr>
          <a:xfrm>
            <a:off x="-944225" y="-771375"/>
            <a:ext cx="5017200" cy="50172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6250675" y="2068287"/>
            <a:ext cx="3603600" cy="36036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8423988" y="859361"/>
            <a:ext cx="400800" cy="3624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312288" y="4468061"/>
            <a:ext cx="400800" cy="3624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5"/>
          <p:cNvGrpSpPr/>
          <p:nvPr/>
        </p:nvGrpSpPr>
        <p:grpSpPr>
          <a:xfrm rot="-5400000">
            <a:off x="-816695" y="997044"/>
            <a:ext cx="2428951" cy="434862"/>
            <a:chOff x="1358103" y="3291921"/>
            <a:chExt cx="3368397" cy="603054"/>
          </a:xfrm>
        </p:grpSpPr>
        <p:sp>
          <p:nvSpPr>
            <p:cNvPr id="56" name="Google Shape;56;p5"/>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1358103" y="3291921"/>
              <a:ext cx="125123" cy="125328"/>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 name="Google Shape;58;p5"/>
          <p:cNvPicPr preferRelativeResize="0"/>
          <p:nvPr/>
        </p:nvPicPr>
        <p:blipFill rotWithShape="1">
          <a:blip r:embed="rId3">
            <a:alphaModFix/>
          </a:blip>
          <a:srcRect b="33936" l="0" r="0" t="0"/>
          <a:stretch/>
        </p:blipFill>
        <p:spPr>
          <a:xfrm>
            <a:off x="5796100" y="3803150"/>
            <a:ext cx="3347900" cy="1340349"/>
          </a:xfrm>
          <a:prstGeom prst="rect">
            <a:avLst/>
          </a:prstGeom>
          <a:noFill/>
          <a:ln>
            <a:noFill/>
          </a:ln>
        </p:spPr>
      </p:pic>
      <p:pic>
        <p:nvPicPr>
          <p:cNvPr id="59" name="Google Shape;59;p5"/>
          <p:cNvPicPr preferRelativeResize="0"/>
          <p:nvPr/>
        </p:nvPicPr>
        <p:blipFill rotWithShape="1">
          <a:blip r:embed="rId3">
            <a:alphaModFix/>
          </a:blip>
          <a:srcRect b="0" l="63921" r="0" t="0"/>
          <a:stretch/>
        </p:blipFill>
        <p:spPr>
          <a:xfrm>
            <a:off x="0" y="2545350"/>
            <a:ext cx="1207900" cy="2028874"/>
          </a:xfrm>
          <a:prstGeom prst="rect">
            <a:avLst/>
          </a:prstGeom>
          <a:noFill/>
          <a:ln>
            <a:noFill/>
          </a:ln>
        </p:spPr>
      </p:pic>
      <p:sp>
        <p:nvSpPr>
          <p:cNvPr id="60" name="Google Shape;60;p5"/>
          <p:cNvSpPr/>
          <p:nvPr/>
        </p:nvSpPr>
        <p:spPr>
          <a:xfrm>
            <a:off x="8423988" y="322506"/>
            <a:ext cx="400800" cy="3624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6"/>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7"/>
          <p:cNvSpPr txBox="1"/>
          <p:nvPr>
            <p:ph idx="1" type="body"/>
          </p:nvPr>
        </p:nvSpPr>
        <p:spPr>
          <a:xfrm>
            <a:off x="1671300" y="1882538"/>
            <a:ext cx="5801400" cy="2103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5" name="Google Shape;65;p7"/>
          <p:cNvSpPr txBox="1"/>
          <p:nvPr>
            <p:ph type="title"/>
          </p:nvPr>
        </p:nvSpPr>
        <p:spPr>
          <a:xfrm>
            <a:off x="1671300" y="1157363"/>
            <a:ext cx="5801400" cy="7233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7"/>
          <p:cNvSpPr/>
          <p:nvPr/>
        </p:nvSpPr>
        <p:spPr>
          <a:xfrm>
            <a:off x="-727100" y="-456925"/>
            <a:ext cx="3636300" cy="36363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7"/>
          <p:cNvGrpSpPr/>
          <p:nvPr/>
        </p:nvGrpSpPr>
        <p:grpSpPr>
          <a:xfrm>
            <a:off x="5716150" y="157656"/>
            <a:ext cx="3427850" cy="639375"/>
            <a:chOff x="1298650" y="3255600"/>
            <a:chExt cx="3427850" cy="639375"/>
          </a:xfrm>
        </p:grpSpPr>
        <p:sp>
          <p:nvSpPr>
            <p:cNvPr id="68" name="Google Shape;68;p7"/>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1298650" y="3255600"/>
              <a:ext cx="184575" cy="184850"/>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7"/>
          <p:cNvGrpSpPr/>
          <p:nvPr/>
        </p:nvGrpSpPr>
        <p:grpSpPr>
          <a:xfrm rot="10800000">
            <a:off x="0" y="4346469"/>
            <a:ext cx="3427850" cy="639375"/>
            <a:chOff x="1298650" y="3255600"/>
            <a:chExt cx="3427850" cy="639375"/>
          </a:xfrm>
        </p:grpSpPr>
        <p:sp>
          <p:nvSpPr>
            <p:cNvPr id="71" name="Google Shape;71;p7"/>
            <p:cNvSpPr/>
            <p:nvPr/>
          </p:nvSpPr>
          <p:spPr>
            <a:xfrm>
              <a:off x="1483200" y="3347875"/>
              <a:ext cx="3243300" cy="547100"/>
            </a:xfrm>
            <a:custGeom>
              <a:rect b="b" l="l" r="r" t="t"/>
              <a:pathLst>
                <a:path extrusionOk="0" fill="none" h="21884" w="129732">
                  <a:moveTo>
                    <a:pt x="129731" y="11311"/>
                  </a:moveTo>
                  <a:lnTo>
                    <a:pt x="100335" y="11311"/>
                  </a:lnTo>
                  <a:lnTo>
                    <a:pt x="89738" y="21884"/>
                  </a:lnTo>
                  <a:lnTo>
                    <a:pt x="34529" y="21884"/>
                  </a:lnTo>
                  <a:lnTo>
                    <a:pt x="12633" y="0"/>
                  </a:lnTo>
                  <a:lnTo>
                    <a:pt x="1" y="0"/>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1298650" y="3255600"/>
              <a:ext cx="184575" cy="184850"/>
            </a:xfrm>
            <a:custGeom>
              <a:rect b="b" l="l" r="r" t="t"/>
              <a:pathLst>
                <a:path extrusionOk="0" fill="none" h="7394" w="7383">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7"/>
          <p:cNvSpPr/>
          <p:nvPr/>
        </p:nvSpPr>
        <p:spPr>
          <a:xfrm>
            <a:off x="5383375" y="1441400"/>
            <a:ext cx="4976400" cy="49764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8"/>
          <p:cNvSpPr/>
          <p:nvPr/>
        </p:nvSpPr>
        <p:spPr>
          <a:xfrm>
            <a:off x="-1034662" y="-885600"/>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8"/>
          <p:cNvPicPr preferRelativeResize="0"/>
          <p:nvPr/>
        </p:nvPicPr>
        <p:blipFill>
          <a:blip r:embed="rId3">
            <a:alphaModFix/>
          </a:blip>
          <a:stretch>
            <a:fillRect/>
          </a:stretch>
        </p:blipFill>
        <p:spPr>
          <a:xfrm>
            <a:off x="5633178" y="152400"/>
            <a:ext cx="3347900" cy="2028824"/>
          </a:xfrm>
          <a:prstGeom prst="rect">
            <a:avLst/>
          </a:prstGeom>
          <a:noFill/>
          <a:ln>
            <a:noFill/>
          </a:ln>
        </p:spPr>
      </p:pic>
      <p:pic>
        <p:nvPicPr>
          <p:cNvPr id="77" name="Google Shape;77;p8"/>
          <p:cNvPicPr preferRelativeResize="0"/>
          <p:nvPr/>
        </p:nvPicPr>
        <p:blipFill rotWithShape="1">
          <a:blip r:embed="rId3">
            <a:alphaModFix/>
          </a:blip>
          <a:srcRect b="33936" l="0" r="0" t="0"/>
          <a:stretch/>
        </p:blipFill>
        <p:spPr>
          <a:xfrm>
            <a:off x="108675" y="3803150"/>
            <a:ext cx="3347900" cy="1340349"/>
          </a:xfrm>
          <a:prstGeom prst="rect">
            <a:avLst/>
          </a:prstGeom>
          <a:noFill/>
          <a:ln>
            <a:noFill/>
          </a:ln>
        </p:spPr>
      </p:pic>
      <p:sp>
        <p:nvSpPr>
          <p:cNvPr id="78" name="Google Shape;78;p8"/>
          <p:cNvSpPr/>
          <p:nvPr/>
        </p:nvSpPr>
        <p:spPr>
          <a:xfrm flipH="1" rot="10800000">
            <a:off x="4455038" y="790575"/>
            <a:ext cx="5489700" cy="54897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713050" y="790575"/>
            <a:ext cx="7717800" cy="3562500"/>
          </a:xfrm>
          <a:prstGeom prst="snip2DiagRect">
            <a:avLst>
              <a:gd fmla="val 0" name="adj1"/>
              <a:gd fmla="val 16667" name="adj2"/>
            </a:avLst>
          </a:prstGeom>
          <a:noFill/>
          <a:ln cap="flat" cmpd="sng" w="9525">
            <a:solidFill>
              <a:schemeClr val="lt1"/>
            </a:solidFill>
            <a:prstDash val="solid"/>
            <a:round/>
            <a:headEnd len="sm" w="sm" type="none"/>
            <a:tailEnd len="sm" w="sm" type="none"/>
          </a:ln>
          <a:effectLst>
            <a:outerShdw blurRad="100013" rotWithShape="0" algn="bl">
              <a:schemeClr val="l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txBox="1"/>
          <p:nvPr>
            <p:ph type="title"/>
          </p:nvPr>
        </p:nvSpPr>
        <p:spPr>
          <a:xfrm>
            <a:off x="1267050" y="1494300"/>
            <a:ext cx="6609900" cy="215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1" name="Google Shape;81;p8"/>
          <p:cNvGrpSpPr/>
          <p:nvPr/>
        </p:nvGrpSpPr>
        <p:grpSpPr>
          <a:xfrm flipH="1">
            <a:off x="227926" y="229406"/>
            <a:ext cx="882480" cy="329031"/>
            <a:chOff x="4042650" y="642025"/>
            <a:chExt cx="1154625" cy="430500"/>
          </a:xfrm>
        </p:grpSpPr>
        <p:sp>
          <p:nvSpPr>
            <p:cNvPr id="82" name="Google Shape;82;p8"/>
            <p:cNvSpPr/>
            <p:nvPr/>
          </p:nvSpPr>
          <p:spPr>
            <a:xfrm>
              <a:off x="4042650"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4699275" y="642025"/>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8"/>
          <p:cNvGrpSpPr/>
          <p:nvPr/>
        </p:nvGrpSpPr>
        <p:grpSpPr>
          <a:xfrm flipH="1" rot="10800000">
            <a:off x="1110402" y="142362"/>
            <a:ext cx="2724785" cy="350705"/>
            <a:chOff x="198225" y="4390550"/>
            <a:chExt cx="3765075" cy="484600"/>
          </a:xfrm>
        </p:grpSpPr>
        <p:sp>
          <p:nvSpPr>
            <p:cNvPr id="85" name="Google Shape;85;p8"/>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8"/>
          <p:cNvGrpSpPr/>
          <p:nvPr/>
        </p:nvGrpSpPr>
        <p:grpSpPr>
          <a:xfrm rot="10800000">
            <a:off x="5703652" y="4507924"/>
            <a:ext cx="2724785" cy="350705"/>
            <a:chOff x="198225" y="4390550"/>
            <a:chExt cx="3765075" cy="484600"/>
          </a:xfrm>
        </p:grpSpPr>
        <p:sp>
          <p:nvSpPr>
            <p:cNvPr id="88" name="Google Shape;88;p8"/>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8"/>
          <p:cNvSpPr/>
          <p:nvPr/>
        </p:nvSpPr>
        <p:spPr>
          <a:xfrm flipH="1">
            <a:off x="8428425" y="4468013"/>
            <a:ext cx="498000" cy="430500"/>
          </a:xfrm>
          <a:prstGeom prst="snip2DiagRect">
            <a:avLst>
              <a:gd fmla="val 0" name="adj1"/>
              <a:gd fmla="val 32236" name="adj2"/>
            </a:avLst>
          </a:prstGeom>
          <a:noFill/>
          <a:ln cap="flat" cmpd="sng" w="9525">
            <a:solidFill>
              <a:schemeClr val="lt1"/>
            </a:solidFill>
            <a:prstDash val="solid"/>
            <a:round/>
            <a:headEnd len="sm" w="sm" type="none"/>
            <a:tailEnd len="sm" w="sm" type="none"/>
          </a:ln>
          <a:effectLst>
            <a:outerShdw blurRad="100013" rotWithShape="0" algn="bl">
              <a:schemeClr val="l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9"/>
          <p:cNvSpPr txBox="1"/>
          <p:nvPr>
            <p:ph type="title"/>
          </p:nvPr>
        </p:nvSpPr>
        <p:spPr>
          <a:xfrm>
            <a:off x="1204500" y="1289350"/>
            <a:ext cx="45912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 name="Google Shape;93;p9"/>
          <p:cNvSpPr txBox="1"/>
          <p:nvPr>
            <p:ph idx="1" type="subTitle"/>
          </p:nvPr>
        </p:nvSpPr>
        <p:spPr>
          <a:xfrm>
            <a:off x="1204500" y="2131150"/>
            <a:ext cx="4591200" cy="156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10"/>
          <p:cNvSpPr txBox="1"/>
          <p:nvPr>
            <p:ph type="title"/>
          </p:nvPr>
        </p:nvSpPr>
        <p:spPr>
          <a:xfrm>
            <a:off x="4874100" y="3495900"/>
            <a:ext cx="3556800" cy="1108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IBM Plex Sans"/>
              <a:buNone/>
              <a:defRPr b="1" sz="3500">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b="1" sz="3500">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b="1" sz="3500">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b="1" sz="3500">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b="1" sz="3500">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b="1" sz="3500">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b="1" sz="3500">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b="1" sz="3500">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b="1" sz="3500">
                <a:solidFill>
                  <a:schemeClr val="lt1"/>
                </a:solidFill>
                <a:latin typeface="IBM Plex Sans"/>
                <a:ea typeface="IBM Plex Sans"/>
                <a:cs typeface="IBM Plex Sans"/>
                <a:sym typeface="IBM Plex Sans"/>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indent="-317500" lvl="1" marL="9144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indent="-317500" lvl="2" marL="13716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indent="-317500" lvl="3" marL="18288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indent="-317500" lvl="4" marL="22860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indent="-317500" lvl="5" marL="27432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indent="-317500" lvl="6" marL="32004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indent="-317500" lvl="7" marL="36576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indent="-317500" lvl="8" marL="41148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6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7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6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6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6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8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7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6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6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image" Target="../media/image7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7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76.png"/><Relationship Id="rId4" Type="http://schemas.openxmlformats.org/officeDocument/2006/relationships/image" Target="../media/image7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8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7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www.investopedia.com/terms/s/sma.asp" TargetMode="External"/><Relationship Id="rId4" Type="http://schemas.openxmlformats.org/officeDocument/2006/relationships/hyperlink" Target="https://www.investopedia.com/terms/t/technical-analyst.asp" TargetMode="External"/><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5.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4.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hyperlink" Target="https://www.statisticshowto.com/dependent-variable-definition/" TargetMode="External"/><Relationship Id="rId4" Type="http://schemas.openxmlformats.org/officeDocument/2006/relationships/hyperlink" Target="https://www.statisticshowto.com/differencin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66.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5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69.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5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3"/>
          <p:cNvSpPr/>
          <p:nvPr/>
        </p:nvSpPr>
        <p:spPr>
          <a:xfrm flipH="1" rot="10800000">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txBox="1"/>
          <p:nvPr>
            <p:ph type="ctrTitle"/>
          </p:nvPr>
        </p:nvSpPr>
        <p:spPr>
          <a:xfrm>
            <a:off x="761600" y="563850"/>
            <a:ext cx="3765000" cy="273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4800"/>
          </a:p>
          <a:p>
            <a:pPr indent="0" lvl="0" marL="0" rtl="0" algn="l">
              <a:spcBef>
                <a:spcPts val="0"/>
              </a:spcBef>
              <a:spcAft>
                <a:spcPts val="0"/>
              </a:spcAft>
              <a:buNone/>
            </a:pPr>
            <a:r>
              <a:rPr lang="en" sz="4800"/>
              <a:t>Time</a:t>
            </a:r>
            <a:endParaRPr sz="4800"/>
          </a:p>
          <a:p>
            <a:pPr indent="0" lvl="0" marL="0" rtl="0" algn="l">
              <a:spcBef>
                <a:spcPts val="0"/>
              </a:spcBef>
              <a:spcAft>
                <a:spcPts val="0"/>
              </a:spcAft>
              <a:buNone/>
            </a:pPr>
            <a:r>
              <a:rPr lang="en" sz="4800"/>
              <a:t>Series Forecasting</a:t>
            </a:r>
            <a:endParaRPr sz="4800"/>
          </a:p>
        </p:txBody>
      </p:sp>
      <p:sp>
        <p:nvSpPr>
          <p:cNvPr id="112" name="Google Shape;112;p13"/>
          <p:cNvSpPr txBox="1"/>
          <p:nvPr>
            <p:ph idx="1" type="subTitle"/>
          </p:nvPr>
        </p:nvSpPr>
        <p:spPr>
          <a:xfrm>
            <a:off x="859038" y="3466975"/>
            <a:ext cx="3090300" cy="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Forecasting Model </a:t>
            </a:r>
            <a:endParaRPr/>
          </a:p>
        </p:txBody>
      </p:sp>
      <p:pic>
        <p:nvPicPr>
          <p:cNvPr id="113" name="Google Shape;113;p13"/>
          <p:cNvPicPr preferRelativeResize="0"/>
          <p:nvPr/>
        </p:nvPicPr>
        <p:blipFill>
          <a:blip r:embed="rId3">
            <a:alphaModFix/>
          </a:blip>
          <a:stretch>
            <a:fillRect/>
          </a:stretch>
        </p:blipFill>
        <p:spPr>
          <a:xfrm>
            <a:off x="6702242" y="-259000"/>
            <a:ext cx="2441750" cy="1479701"/>
          </a:xfrm>
          <a:prstGeom prst="rect">
            <a:avLst/>
          </a:prstGeom>
          <a:noFill/>
          <a:ln>
            <a:noFill/>
          </a:ln>
        </p:spPr>
      </p:pic>
      <p:pic>
        <p:nvPicPr>
          <p:cNvPr id="114" name="Google Shape;114;p13"/>
          <p:cNvPicPr preferRelativeResize="0"/>
          <p:nvPr/>
        </p:nvPicPr>
        <p:blipFill>
          <a:blip r:embed="rId3">
            <a:alphaModFix/>
          </a:blip>
          <a:stretch>
            <a:fillRect/>
          </a:stretch>
        </p:blipFill>
        <p:spPr>
          <a:xfrm>
            <a:off x="3663692" y="3663800"/>
            <a:ext cx="2441750" cy="1479701"/>
          </a:xfrm>
          <a:prstGeom prst="rect">
            <a:avLst/>
          </a:prstGeom>
          <a:noFill/>
          <a:ln>
            <a:noFill/>
          </a:ln>
        </p:spPr>
      </p:pic>
      <p:grpSp>
        <p:nvGrpSpPr>
          <p:cNvPr id="115" name="Google Shape;115;p13"/>
          <p:cNvGrpSpPr/>
          <p:nvPr/>
        </p:nvGrpSpPr>
        <p:grpSpPr>
          <a:xfrm>
            <a:off x="0" y="4315106"/>
            <a:ext cx="3765075" cy="484600"/>
            <a:chOff x="198225" y="4390550"/>
            <a:chExt cx="3765075" cy="484600"/>
          </a:xfrm>
        </p:grpSpPr>
        <p:sp>
          <p:nvSpPr>
            <p:cNvPr id="116" name="Google Shape;116;p13"/>
            <p:cNvSpPr/>
            <p:nvPr/>
          </p:nvSpPr>
          <p:spPr>
            <a:xfrm>
              <a:off x="198225" y="4390550"/>
              <a:ext cx="3580525" cy="392325"/>
            </a:xfrm>
            <a:custGeom>
              <a:rect b="b" l="l" r="r" t="t"/>
              <a:pathLst>
                <a:path extrusionOk="0" fill="none" h="15693" w="143221">
                  <a:moveTo>
                    <a:pt x="1" y="7585"/>
                  </a:moveTo>
                  <a:lnTo>
                    <a:pt x="21063" y="7585"/>
                  </a:lnTo>
                  <a:lnTo>
                    <a:pt x="28659" y="1"/>
                  </a:lnTo>
                  <a:lnTo>
                    <a:pt x="118492" y="1"/>
                  </a:lnTo>
                  <a:lnTo>
                    <a:pt x="134172" y="15693"/>
                  </a:lnTo>
                  <a:lnTo>
                    <a:pt x="143221" y="15693"/>
                  </a:lnTo>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3778725" y="4690575"/>
              <a:ext cx="184575" cy="184575"/>
            </a:xfrm>
            <a:custGeom>
              <a:rect b="b" l="l" r="r" t="t"/>
              <a:pathLst>
                <a:path extrusionOk="0" fill="none" h="7383" w="7383">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cap="flat" cmpd="sng" w="9525">
              <a:solidFill>
                <a:schemeClr val="lt1"/>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3"/>
          <p:cNvGrpSpPr/>
          <p:nvPr/>
        </p:nvGrpSpPr>
        <p:grpSpPr>
          <a:xfrm rot="5400000">
            <a:off x="8221473" y="1594645"/>
            <a:ext cx="871512" cy="467554"/>
            <a:chOff x="773350" y="518000"/>
            <a:chExt cx="2757950" cy="1479600"/>
          </a:xfrm>
        </p:grpSpPr>
        <p:sp>
          <p:nvSpPr>
            <p:cNvPr id="119" name="Google Shape;119;p13"/>
            <p:cNvSpPr/>
            <p:nvPr/>
          </p:nvSpPr>
          <p:spPr>
            <a:xfrm>
              <a:off x="2582700" y="518000"/>
              <a:ext cx="948600" cy="1479600"/>
            </a:xfrm>
            <a:prstGeom prst="chevron">
              <a:avLst>
                <a:gd fmla="val 50000" name="adj"/>
              </a:avLst>
            </a:prstGeom>
            <a:gradFill>
              <a:gsLst>
                <a:gs pos="0">
                  <a:srgbClr val="FFFFFF">
                    <a:alpha val="2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1678025" y="518000"/>
              <a:ext cx="948600" cy="1479600"/>
            </a:xfrm>
            <a:prstGeom prst="chevron">
              <a:avLst>
                <a:gd fmla="val 50000" name="adj"/>
              </a:avLst>
            </a:prstGeom>
            <a:gradFill>
              <a:gsLst>
                <a:gs pos="0">
                  <a:srgbClr val="FFFFFF">
                    <a:alpha val="2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773350" y="518000"/>
              <a:ext cx="948600" cy="1479600"/>
            </a:xfrm>
            <a:prstGeom prst="chevron">
              <a:avLst>
                <a:gd fmla="val 50000" name="adj"/>
              </a:avLst>
            </a:prstGeom>
            <a:gradFill>
              <a:gsLst>
                <a:gs pos="0">
                  <a:srgbClr val="FFFFFF">
                    <a:alpha val="2980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 name="Google Shape;122;p13"/>
          <p:cNvPicPr preferRelativeResize="0"/>
          <p:nvPr/>
        </p:nvPicPr>
        <p:blipFill>
          <a:blip r:embed="rId4">
            <a:alphaModFix/>
          </a:blip>
          <a:stretch>
            <a:fillRect/>
          </a:stretch>
        </p:blipFill>
        <p:spPr>
          <a:xfrm>
            <a:off x="4302658" y="522557"/>
            <a:ext cx="3982300" cy="3775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720000" y="300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Trend</a:t>
            </a:r>
            <a:endParaRPr/>
          </a:p>
        </p:txBody>
      </p:sp>
      <p:sp>
        <p:nvSpPr>
          <p:cNvPr id="225" name="Google Shape;225;p22"/>
          <p:cNvSpPr txBox="1"/>
          <p:nvPr/>
        </p:nvSpPr>
        <p:spPr>
          <a:xfrm>
            <a:off x="1148700" y="935425"/>
            <a:ext cx="72753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IBM Plex Sans"/>
                <a:ea typeface="IBM Plex Sans"/>
                <a:cs typeface="IBM Plex Sans"/>
                <a:sym typeface="IBM Plex Sans"/>
              </a:rPr>
              <a:t>It indicates the long-running pattern identified from the chain of data recorded. It can be </a:t>
            </a:r>
            <a:r>
              <a:rPr b="1" i="1" lang="en" sz="1900" u="sng">
                <a:solidFill>
                  <a:schemeClr val="accent6"/>
                </a:solidFill>
                <a:latin typeface="IBM Plex Sans"/>
                <a:ea typeface="IBM Plex Sans"/>
                <a:cs typeface="IBM Plex Sans"/>
                <a:sym typeface="IBM Plex Sans"/>
              </a:rPr>
              <a:t>increasing or decreasing</a:t>
            </a:r>
            <a:r>
              <a:rPr lang="en" sz="1900">
                <a:solidFill>
                  <a:schemeClr val="accent6"/>
                </a:solidFill>
                <a:latin typeface="IBM Plex Sans"/>
                <a:ea typeface="IBM Plex Sans"/>
                <a:cs typeface="IBM Plex Sans"/>
                <a:sym typeface="IBM Plex Sans"/>
              </a:rPr>
              <a:t>, indicating the future direction.</a:t>
            </a:r>
            <a:endParaRPr sz="19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9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900">
                <a:solidFill>
                  <a:schemeClr val="accent6"/>
                </a:solidFill>
                <a:latin typeface="IBM Plex Sans"/>
                <a:ea typeface="IBM Plex Sans"/>
                <a:cs typeface="IBM Plex Sans"/>
                <a:sym typeface="IBM Plex Sans"/>
              </a:rPr>
              <a:t>Although it is commonly known as an average tendency of any aspect, the trend may vary in specific parts oscillating between upward and downward.Still, the overall trend will depict a single movement only, either upward or downward. </a:t>
            </a:r>
            <a:endParaRPr sz="19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9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sz="1900" u="sng">
                <a:solidFill>
                  <a:schemeClr val="accent6"/>
                </a:solidFill>
                <a:latin typeface="IBM Plex Sans"/>
                <a:ea typeface="IBM Plex Sans"/>
                <a:cs typeface="IBM Plex Sans"/>
                <a:sym typeface="IBM Plex Sans"/>
              </a:rPr>
              <a:t>Example</a:t>
            </a:r>
            <a:r>
              <a:rPr lang="en" sz="1900">
                <a:solidFill>
                  <a:schemeClr val="accent6"/>
                </a:solidFill>
                <a:latin typeface="IBM Plex Sans"/>
                <a:ea typeface="IBM Plex Sans"/>
                <a:cs typeface="IBM Plex Sans"/>
                <a:sym typeface="IBM Plex Sans"/>
              </a:rPr>
              <a:t> - In summer, the temperature may rise or decline in a day, but the overall trend during the first two months will show how the heat has been rising from the beginning.</a:t>
            </a:r>
            <a:endParaRPr sz="1900">
              <a:solidFill>
                <a:schemeClr val="accent6"/>
              </a:solidFill>
              <a:latin typeface="IBM Plex Sans"/>
              <a:ea typeface="IBM Plex Sans"/>
              <a:cs typeface="IBM Plex Sans"/>
              <a:sym typeface="IBM Plex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12"/>
          <p:cNvSpPr txBox="1"/>
          <p:nvPr>
            <p:ph type="title"/>
          </p:nvPr>
        </p:nvSpPr>
        <p:spPr>
          <a:xfrm>
            <a:off x="720000" y="437100"/>
            <a:ext cx="7704000" cy="6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Data smoothing in Time series </a:t>
            </a:r>
            <a:endParaRPr sz="3000" u="sng">
              <a:solidFill>
                <a:schemeClr val="accent6"/>
              </a:solidFill>
            </a:endParaRPr>
          </a:p>
        </p:txBody>
      </p:sp>
      <p:sp>
        <p:nvSpPr>
          <p:cNvPr id="896" name="Google Shape;896;p112"/>
          <p:cNvSpPr txBox="1"/>
          <p:nvPr/>
        </p:nvSpPr>
        <p:spPr>
          <a:xfrm>
            <a:off x="7342850" y="2260500"/>
            <a:ext cx="157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BM Plex Sans Medium"/>
                <a:ea typeface="IBM Plex Sans Medium"/>
                <a:cs typeface="IBM Plex Sans Medium"/>
                <a:sym typeface="IBM Plex Sans Medium"/>
              </a:rPr>
              <a:t>Double </a:t>
            </a:r>
            <a:r>
              <a:rPr lang="en">
                <a:solidFill>
                  <a:schemeClr val="lt1"/>
                </a:solidFill>
                <a:latin typeface="IBM Plex Sans Medium"/>
                <a:ea typeface="IBM Plex Sans Medium"/>
                <a:cs typeface="IBM Plex Sans Medium"/>
                <a:sym typeface="IBM Plex Sans Medium"/>
              </a:rPr>
              <a:t>Exponential smoothing graph</a:t>
            </a:r>
            <a:endParaRPr/>
          </a:p>
        </p:txBody>
      </p:sp>
      <p:pic>
        <p:nvPicPr>
          <p:cNvPr id="897" name="Google Shape;897;p112"/>
          <p:cNvPicPr preferRelativeResize="0"/>
          <p:nvPr/>
        </p:nvPicPr>
        <p:blipFill>
          <a:blip r:embed="rId3">
            <a:alphaModFix/>
          </a:blip>
          <a:stretch>
            <a:fillRect/>
          </a:stretch>
        </p:blipFill>
        <p:spPr>
          <a:xfrm>
            <a:off x="401650" y="1054800"/>
            <a:ext cx="6867800" cy="35222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3"/>
          <p:cNvSpPr txBox="1"/>
          <p:nvPr>
            <p:ph type="title"/>
          </p:nvPr>
        </p:nvSpPr>
        <p:spPr>
          <a:xfrm>
            <a:off x="720000" y="437100"/>
            <a:ext cx="7704000" cy="6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Data smoothing in Time series </a:t>
            </a:r>
            <a:endParaRPr sz="3000" u="sng">
              <a:solidFill>
                <a:schemeClr val="accent6"/>
              </a:solidFill>
            </a:endParaRPr>
          </a:p>
        </p:txBody>
      </p:sp>
      <p:pic>
        <p:nvPicPr>
          <p:cNvPr id="903" name="Google Shape;903;p113"/>
          <p:cNvPicPr preferRelativeResize="0"/>
          <p:nvPr/>
        </p:nvPicPr>
        <p:blipFill>
          <a:blip r:embed="rId3">
            <a:alphaModFix/>
          </a:blip>
          <a:stretch>
            <a:fillRect/>
          </a:stretch>
        </p:blipFill>
        <p:spPr>
          <a:xfrm>
            <a:off x="3969225" y="1293113"/>
            <a:ext cx="4588126" cy="2423925"/>
          </a:xfrm>
          <a:prstGeom prst="rect">
            <a:avLst/>
          </a:prstGeom>
          <a:noFill/>
          <a:ln>
            <a:noFill/>
          </a:ln>
        </p:spPr>
      </p:pic>
      <p:sp>
        <p:nvSpPr>
          <p:cNvPr id="904" name="Google Shape;904;p113"/>
          <p:cNvSpPr txBox="1"/>
          <p:nvPr/>
        </p:nvSpPr>
        <p:spPr>
          <a:xfrm>
            <a:off x="600075" y="1333500"/>
            <a:ext cx="3000000" cy="29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Triple exponential smoothing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It is also called as Holt-winters exponential smoothing .</a:t>
            </a:r>
            <a:r>
              <a:rPr lang="en" sz="1600" u="sng">
                <a:solidFill>
                  <a:schemeClr val="accent6"/>
                </a:solidFill>
                <a:latin typeface="IBM Plex Sans"/>
                <a:ea typeface="IBM Plex Sans"/>
                <a:cs typeface="IBM Plex Sans"/>
                <a:sym typeface="IBM Plex Sans"/>
              </a:rPr>
              <a:t>It is used to handle the time series data containing a seasonal component.</a:t>
            </a:r>
            <a:endParaRPr sz="1600" u="sng">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Double smoothing will not work in case of data contain seasonality. So that for smoothing the seasonality a third equation is introduced.</a:t>
            </a:r>
            <a:endParaRPr sz="1600">
              <a:solidFill>
                <a:schemeClr val="accent6"/>
              </a:solidFill>
              <a:latin typeface="IBM Plex Sans"/>
              <a:ea typeface="IBM Plex Sans"/>
              <a:cs typeface="IBM Plex Sans"/>
              <a:sym typeface="IBM Plex Sans"/>
            </a:endParaRPr>
          </a:p>
        </p:txBody>
      </p:sp>
      <p:sp>
        <p:nvSpPr>
          <p:cNvPr id="905" name="Google Shape;905;p113"/>
          <p:cNvSpPr txBox="1"/>
          <p:nvPr/>
        </p:nvSpPr>
        <p:spPr>
          <a:xfrm>
            <a:off x="4048125" y="3907550"/>
            <a:ext cx="419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IBM Plex Sans"/>
                <a:ea typeface="IBM Plex Sans"/>
                <a:cs typeface="IBM Plex Sans"/>
                <a:sym typeface="IBM Plex Sans"/>
              </a:rPr>
              <a:t>In the above ϕ is the damping constant. α, β, and γ must be estimated in such a way that the MSE(Mean Square Error) of the error is minimized.</a:t>
            </a:r>
            <a:endParaRPr>
              <a:solidFill>
                <a:schemeClr val="accent6"/>
              </a:solidFill>
              <a:latin typeface="IBM Plex Sans"/>
              <a:ea typeface="IBM Plex Sans"/>
              <a:cs typeface="IBM Plex Sans"/>
              <a:sym typeface="IBM Plex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14"/>
          <p:cNvSpPr txBox="1"/>
          <p:nvPr>
            <p:ph type="title"/>
          </p:nvPr>
        </p:nvSpPr>
        <p:spPr>
          <a:xfrm>
            <a:off x="720000" y="437100"/>
            <a:ext cx="7704000" cy="6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Data smoothing in Time series </a:t>
            </a:r>
            <a:endParaRPr sz="3000" u="sng">
              <a:solidFill>
                <a:schemeClr val="accent6"/>
              </a:solidFill>
            </a:endParaRPr>
          </a:p>
        </p:txBody>
      </p:sp>
      <p:sp>
        <p:nvSpPr>
          <p:cNvPr id="911" name="Google Shape;911;p114"/>
          <p:cNvSpPr txBox="1"/>
          <p:nvPr/>
        </p:nvSpPr>
        <p:spPr>
          <a:xfrm>
            <a:off x="7419050" y="2336700"/>
            <a:ext cx="157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BM Plex Sans Medium"/>
                <a:ea typeface="IBM Plex Sans Medium"/>
                <a:cs typeface="IBM Plex Sans Medium"/>
                <a:sym typeface="IBM Plex Sans Medium"/>
              </a:rPr>
              <a:t>Triple </a:t>
            </a:r>
            <a:r>
              <a:rPr lang="en">
                <a:solidFill>
                  <a:schemeClr val="lt1"/>
                </a:solidFill>
                <a:latin typeface="IBM Plex Sans Medium"/>
                <a:ea typeface="IBM Plex Sans Medium"/>
                <a:cs typeface="IBM Plex Sans Medium"/>
                <a:sym typeface="IBM Plex Sans Medium"/>
              </a:rPr>
              <a:t>Exponential smoothing graph</a:t>
            </a:r>
            <a:endParaRPr/>
          </a:p>
        </p:txBody>
      </p:sp>
      <p:pic>
        <p:nvPicPr>
          <p:cNvPr id="912" name="Google Shape;912;p114"/>
          <p:cNvPicPr preferRelativeResize="0"/>
          <p:nvPr/>
        </p:nvPicPr>
        <p:blipFill>
          <a:blip r:embed="rId3">
            <a:alphaModFix/>
          </a:blip>
          <a:stretch>
            <a:fillRect/>
          </a:stretch>
        </p:blipFill>
        <p:spPr>
          <a:xfrm>
            <a:off x="514350" y="1159575"/>
            <a:ext cx="6667500" cy="33337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15"/>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Data </a:t>
            </a:r>
            <a:r>
              <a:rPr lang="en"/>
              <a:t>Smoothing</a:t>
            </a:r>
            <a:r>
              <a:rPr lang="en"/>
              <a:t> </a:t>
            </a:r>
            <a:endParaRPr/>
          </a:p>
        </p:txBody>
      </p:sp>
      <p:sp>
        <p:nvSpPr>
          <p:cNvPr id="918" name="Google Shape;918;p115"/>
          <p:cNvSpPr txBox="1"/>
          <p:nvPr/>
        </p:nvSpPr>
        <p:spPr>
          <a:xfrm>
            <a:off x="1381125" y="1276350"/>
            <a:ext cx="66855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Data smoothing methods are easy to understand and implement. It can help in identifying trends in businesses, financial securities, and the economy.</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Data smoothing can help expose patterns in complicated data. It assists in the prediction of the usual direction of the next observed data point. If users do not need certain data points, data smoothing eliminates the data points if they are of no interest to the user.</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It also helps to generate smooth graphs that depict trends and patterns.</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16"/>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 of Data </a:t>
            </a:r>
            <a:r>
              <a:rPr lang="en"/>
              <a:t>Smoothing</a:t>
            </a:r>
            <a:r>
              <a:rPr lang="en"/>
              <a:t> </a:t>
            </a:r>
            <a:endParaRPr/>
          </a:p>
        </p:txBody>
      </p:sp>
      <p:sp>
        <p:nvSpPr>
          <p:cNvPr id="924" name="Google Shape;924;p116"/>
          <p:cNvSpPr txBox="1"/>
          <p:nvPr/>
        </p:nvSpPr>
        <p:spPr>
          <a:xfrm>
            <a:off x="1019175" y="1343025"/>
            <a:ext cx="66855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Data smoothing does not necessarily offer an interpretation of the themes or patterns it helps to recognize. It can also contribute to certain data points being overlooked by focusing on others.</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Sometimes, data smoothing may eliminate the usable data points. It may lead to incorrect forecasts if the data set is seasonal and not completely be reflective of the reality produced by the data points. Moreover, data smoothing can be prone to considerable disruption from the outliers in the data.</a:t>
            </a:r>
            <a:endParaRPr sz="1700">
              <a:solidFill>
                <a:schemeClr val="accent6"/>
              </a:solidFill>
              <a:latin typeface="IBM Plex Sans"/>
              <a:ea typeface="IBM Plex Sans"/>
              <a:cs typeface="IBM Plex Sans"/>
              <a:sym typeface="IBM Plex Sa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7"/>
          <p:cNvSpPr txBox="1"/>
          <p:nvPr>
            <p:ph type="title"/>
          </p:nvPr>
        </p:nvSpPr>
        <p:spPr>
          <a:xfrm>
            <a:off x="720000" y="437100"/>
            <a:ext cx="7704000" cy="111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Time Series Forecasting using Statsmodel library</a:t>
            </a:r>
            <a:endParaRPr sz="3000" u="sng">
              <a:solidFill>
                <a:schemeClr val="accent6"/>
              </a:solidFill>
            </a:endParaRPr>
          </a:p>
        </p:txBody>
      </p:sp>
      <p:sp>
        <p:nvSpPr>
          <p:cNvPr id="930" name="Google Shape;930;p117"/>
          <p:cNvSpPr txBox="1"/>
          <p:nvPr/>
        </p:nvSpPr>
        <p:spPr>
          <a:xfrm>
            <a:off x="991550" y="1595000"/>
            <a:ext cx="70425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Time Series analysis has a wide range of applications. While it seems quite easy to just directly apply some of the popular time series analysis frameworks like the ARIMA model, or even the Facebook Prophet model, it is always important to know what is going on behind the function calls.</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we are going to use a dataset of liquor store retail sales data across the US ranging from 1992 to 202 ,it also covers the Covid time period, which is interesting to see if there are significant impacts on retail sales.</a:t>
            </a:r>
            <a:endParaRPr sz="1700">
              <a:solidFill>
                <a:schemeClr val="accent6"/>
              </a:solidFill>
              <a:latin typeface="IBM Plex Sans"/>
              <a:ea typeface="IBM Plex Sans"/>
              <a:cs typeface="IBM Plex Sans"/>
              <a:sym typeface="IBM Plex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18"/>
          <p:cNvSpPr txBox="1"/>
          <p:nvPr>
            <p:ph type="title"/>
          </p:nvPr>
        </p:nvSpPr>
        <p:spPr>
          <a:xfrm>
            <a:off x="720000" y="437100"/>
            <a:ext cx="7704000" cy="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Implementation</a:t>
            </a:r>
            <a:r>
              <a:rPr lang="en" sz="3000">
                <a:solidFill>
                  <a:schemeClr val="accent6"/>
                </a:solidFill>
              </a:rPr>
              <a:t> of statsmodel </a:t>
            </a:r>
            <a:endParaRPr sz="3000" u="sng">
              <a:solidFill>
                <a:schemeClr val="accent6"/>
              </a:solidFill>
            </a:endParaRPr>
          </a:p>
        </p:txBody>
      </p:sp>
      <p:pic>
        <p:nvPicPr>
          <p:cNvPr id="936" name="Google Shape;936;p118"/>
          <p:cNvPicPr preferRelativeResize="0"/>
          <p:nvPr/>
        </p:nvPicPr>
        <p:blipFill>
          <a:blip r:embed="rId3">
            <a:alphaModFix/>
          </a:blip>
          <a:stretch>
            <a:fillRect/>
          </a:stretch>
        </p:blipFill>
        <p:spPr>
          <a:xfrm>
            <a:off x="567600" y="1199175"/>
            <a:ext cx="6518328" cy="3287100"/>
          </a:xfrm>
          <a:prstGeom prst="rect">
            <a:avLst/>
          </a:prstGeom>
          <a:noFill/>
          <a:ln>
            <a:noFill/>
          </a:ln>
        </p:spPr>
      </p:pic>
      <p:sp>
        <p:nvSpPr>
          <p:cNvPr id="937" name="Google Shape;937;p118"/>
          <p:cNvSpPr txBox="1"/>
          <p:nvPr/>
        </p:nvSpPr>
        <p:spPr>
          <a:xfrm>
            <a:off x="7085925" y="523875"/>
            <a:ext cx="17904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6"/>
                </a:solidFill>
                <a:latin typeface="IBM Plex Sans"/>
                <a:ea typeface="IBM Plex Sans"/>
                <a:cs typeface="IBM Plex Sans"/>
                <a:sym typeface="IBM Plex Sans"/>
              </a:rPr>
              <a:t>Here we could see a clear pattern on yearly basis in this time-series data. Generally, we are seeing the liquor sales peaking at the year-end, which is expected since Christmas and New Year is generally the time when people are having gatherings, thus the demands on Liquor go up.</a:t>
            </a:r>
            <a:endParaRPr b="1" sz="1500">
              <a:solidFill>
                <a:schemeClr val="accent6"/>
              </a:solidFill>
              <a:latin typeface="IBM Plex Sans"/>
              <a:ea typeface="IBM Plex Sans"/>
              <a:cs typeface="IBM Plex Sans"/>
              <a:sym typeface="IBM Plex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19"/>
          <p:cNvSpPr txBox="1"/>
          <p:nvPr>
            <p:ph type="title"/>
          </p:nvPr>
        </p:nvSpPr>
        <p:spPr>
          <a:xfrm>
            <a:off x="720000" y="437100"/>
            <a:ext cx="7704000" cy="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Implementation of statsmodel </a:t>
            </a:r>
            <a:endParaRPr sz="3000" u="sng">
              <a:solidFill>
                <a:schemeClr val="accent6"/>
              </a:solidFill>
            </a:endParaRPr>
          </a:p>
        </p:txBody>
      </p:sp>
      <p:sp>
        <p:nvSpPr>
          <p:cNvPr id="943" name="Google Shape;943;p119"/>
          <p:cNvSpPr txBox="1"/>
          <p:nvPr/>
        </p:nvSpPr>
        <p:spPr>
          <a:xfrm>
            <a:off x="720000" y="1171575"/>
            <a:ext cx="7533300" cy="344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accent6"/>
                </a:solidFill>
                <a:latin typeface="IBM Plex Sans"/>
                <a:ea typeface="IBM Plex Sans"/>
                <a:cs typeface="IBM Plex Sans"/>
                <a:sym typeface="IBM Plex Sans"/>
              </a:rPr>
              <a:t>ETS(Error/Trend/Seasonality) Model</a:t>
            </a:r>
            <a:endParaRPr b="1" sz="1600" u="sng">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a:solidFill>
                  <a:schemeClr val="accent6"/>
                </a:solidFill>
                <a:latin typeface="IBM Plex Sans Medium"/>
                <a:ea typeface="IBM Plex Sans Medium"/>
                <a:cs typeface="IBM Plex Sans Medium"/>
                <a:sym typeface="IBM Plex Sans Medium"/>
              </a:rPr>
              <a:t>As the name suggests, the ETS model describes the time series data by decomposing the data into 3 components: trend, seasonality, and errors. Statsmodels library provides a handy function call to separate out these elements, giving a direct view of how different elements contributing to the overall behaviors.</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a:solidFill>
                  <a:schemeClr val="accent6"/>
                </a:solidFill>
                <a:latin typeface="IBM Plex Sans Medium"/>
                <a:ea typeface="IBM Plex Sans Medium"/>
                <a:cs typeface="IBM Plex Sans Medium"/>
                <a:sym typeface="IBM Plex Sans Medium"/>
              </a:rPr>
              <a:t>The function usage for ETS Model is actually quite straightforward, the only parameter to pay attention to is the model param. There are 2 types of models available, which are </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a:solidFill>
                  <a:schemeClr val="accent6"/>
                </a:solidFill>
                <a:latin typeface="IBM Plex Sans Medium"/>
                <a:ea typeface="IBM Plex Sans Medium"/>
                <a:cs typeface="IBM Plex Sans Medium"/>
                <a:sym typeface="IBM Plex Sans Medium"/>
              </a:rPr>
              <a:t>“additive” and “multiplicative” respectively.</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a:solidFill>
                  <a:schemeClr val="accent6"/>
                </a:solidFill>
                <a:latin typeface="IBM Plex Sans Medium"/>
                <a:ea typeface="IBM Plex Sans Medium"/>
                <a:cs typeface="IBM Plex Sans Medium"/>
                <a:sym typeface="IBM Plex Sans Medium"/>
              </a:rPr>
              <a:t>Additive: applicable when the trend and seasonality components are constant (or linear)over time.</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a:solidFill>
                  <a:schemeClr val="accent6"/>
                </a:solidFill>
                <a:latin typeface="IBM Plex Sans Medium"/>
                <a:ea typeface="IBM Plex Sans Medium"/>
                <a:cs typeface="IBM Plex Sans Medium"/>
                <a:sym typeface="IBM Plex Sans Medium"/>
              </a:rPr>
              <a:t>Multiplicative: applicable when the trend increasing or decreasing is at a non-linear rate.</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20"/>
          <p:cNvSpPr txBox="1"/>
          <p:nvPr>
            <p:ph type="title"/>
          </p:nvPr>
        </p:nvSpPr>
        <p:spPr>
          <a:xfrm>
            <a:off x="720000" y="437100"/>
            <a:ext cx="7704000" cy="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Implementation of statsmodel </a:t>
            </a:r>
            <a:endParaRPr sz="3000" u="sng">
              <a:solidFill>
                <a:schemeClr val="accent6"/>
              </a:solidFill>
            </a:endParaRPr>
          </a:p>
        </p:txBody>
      </p:sp>
      <p:sp>
        <p:nvSpPr>
          <p:cNvPr id="949" name="Google Shape;949;p120"/>
          <p:cNvSpPr txBox="1"/>
          <p:nvPr/>
        </p:nvSpPr>
        <p:spPr>
          <a:xfrm>
            <a:off x="1314450" y="1581150"/>
            <a:ext cx="5514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H</a:t>
            </a:r>
            <a:r>
              <a:rPr lang="en" sz="1500">
                <a:solidFill>
                  <a:schemeClr val="accent6"/>
                </a:solidFill>
                <a:latin typeface="IBM Plex Sans"/>
                <a:ea typeface="IBM Plex Sans"/>
                <a:cs typeface="IBM Plex Sans"/>
                <a:sym typeface="IBM Plex Sans"/>
              </a:rPr>
              <a:t>ow would you know if the trend is increasing in the linear or non-linear rate?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So in reality, the best approach is just to try both and compare their performance later on.</a:t>
            </a:r>
            <a:endParaRPr sz="1500">
              <a:solidFill>
                <a:schemeClr val="accent6"/>
              </a:solidFill>
              <a:latin typeface="IBM Plex Sans"/>
              <a:ea typeface="IBM Plex Sans"/>
              <a:cs typeface="IBM Plex Sans"/>
              <a:sym typeface="IBM Plex Sans"/>
            </a:endParaRPr>
          </a:p>
        </p:txBody>
      </p:sp>
      <p:pic>
        <p:nvPicPr>
          <p:cNvPr id="950" name="Google Shape;950;p120"/>
          <p:cNvPicPr preferRelativeResize="0"/>
          <p:nvPr/>
        </p:nvPicPr>
        <p:blipFill rotWithShape="1">
          <a:blip r:embed="rId3">
            <a:alphaModFix/>
          </a:blip>
          <a:srcRect b="58856" l="12612" r="44179" t="25500"/>
          <a:stretch/>
        </p:blipFill>
        <p:spPr>
          <a:xfrm>
            <a:off x="1103975" y="3176825"/>
            <a:ext cx="6083577" cy="12382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id="955" name="Google Shape;955;p121"/>
          <p:cNvPicPr preferRelativeResize="0"/>
          <p:nvPr/>
        </p:nvPicPr>
        <p:blipFill>
          <a:blip r:embed="rId3">
            <a:alphaModFix/>
          </a:blip>
          <a:stretch>
            <a:fillRect/>
          </a:stretch>
        </p:blipFill>
        <p:spPr>
          <a:xfrm>
            <a:off x="1314450" y="1052850"/>
            <a:ext cx="6031615" cy="3843000"/>
          </a:xfrm>
          <a:prstGeom prst="rect">
            <a:avLst/>
          </a:prstGeom>
          <a:noFill/>
          <a:ln>
            <a:noFill/>
          </a:ln>
        </p:spPr>
      </p:pic>
      <p:sp>
        <p:nvSpPr>
          <p:cNvPr id="956" name="Google Shape;956;p121"/>
          <p:cNvSpPr txBox="1"/>
          <p:nvPr/>
        </p:nvSpPr>
        <p:spPr>
          <a:xfrm>
            <a:off x="1694525" y="457200"/>
            <a:ext cx="498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Russo One"/>
                <a:ea typeface="Russo One"/>
                <a:cs typeface="Russo One"/>
                <a:sym typeface="Russo One"/>
              </a:rPr>
              <a:t>Seasonal_decompose with model = ‘add’ </a:t>
            </a:r>
            <a:endParaRPr sz="1600">
              <a:solidFill>
                <a:schemeClr val="accent6"/>
              </a:solidFill>
              <a:latin typeface="Russo One"/>
              <a:ea typeface="Russo One"/>
              <a:cs typeface="Russo One"/>
              <a:sym typeface="Russo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3"/>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Trend</a:t>
            </a:r>
            <a:endParaRPr/>
          </a:p>
        </p:txBody>
      </p:sp>
      <p:sp>
        <p:nvSpPr>
          <p:cNvPr id="231" name="Google Shape;231;p23"/>
          <p:cNvSpPr txBox="1"/>
          <p:nvPr/>
        </p:nvSpPr>
        <p:spPr>
          <a:xfrm>
            <a:off x="1067025" y="1264200"/>
            <a:ext cx="7275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accent6"/>
              </a:solidFill>
              <a:latin typeface="IBM Plex Sans"/>
              <a:ea typeface="IBM Plex Sans"/>
              <a:cs typeface="IBM Plex Sans"/>
              <a:sym typeface="IBM Plex Sans"/>
            </a:endParaRPr>
          </a:p>
        </p:txBody>
      </p:sp>
      <p:pic>
        <p:nvPicPr>
          <p:cNvPr id="232" name="Google Shape;232;p23"/>
          <p:cNvPicPr preferRelativeResize="0"/>
          <p:nvPr/>
        </p:nvPicPr>
        <p:blipFill>
          <a:blip r:embed="rId3">
            <a:alphaModFix/>
          </a:blip>
          <a:stretch>
            <a:fillRect/>
          </a:stretch>
        </p:blipFill>
        <p:spPr>
          <a:xfrm>
            <a:off x="1428975" y="1385888"/>
            <a:ext cx="6096000" cy="2371725"/>
          </a:xfrm>
          <a:prstGeom prst="rect">
            <a:avLst/>
          </a:prstGeom>
          <a:noFill/>
          <a:ln>
            <a:noFill/>
          </a:ln>
        </p:spPr>
      </p:pic>
      <p:sp>
        <p:nvSpPr>
          <p:cNvPr id="233" name="Google Shape;233;p23"/>
          <p:cNvSpPr txBox="1"/>
          <p:nvPr/>
        </p:nvSpPr>
        <p:spPr>
          <a:xfrm>
            <a:off x="1301350" y="4288325"/>
            <a:ext cx="704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6"/>
                </a:solidFill>
                <a:latin typeface="IBM Plex Sans"/>
                <a:ea typeface="IBM Plex Sans"/>
                <a:cs typeface="IBM Plex Sans"/>
                <a:sym typeface="IBM Plex Sans"/>
              </a:rPr>
              <a:t>The picture shows an upward trend in the time-series data.</a:t>
            </a:r>
            <a:endParaRPr i="1" sz="1800">
              <a:solidFill>
                <a:schemeClr val="accent6"/>
              </a:solidFill>
              <a:latin typeface="IBM Plex Sans"/>
              <a:ea typeface="IBM Plex Sans"/>
              <a:cs typeface="IBM Plex Sans"/>
              <a:sym typeface="IBM Plex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pic>
        <p:nvPicPr>
          <p:cNvPr id="961" name="Google Shape;961;p122"/>
          <p:cNvPicPr preferRelativeResize="0"/>
          <p:nvPr/>
        </p:nvPicPr>
        <p:blipFill>
          <a:blip r:embed="rId3">
            <a:alphaModFix/>
          </a:blip>
          <a:stretch>
            <a:fillRect/>
          </a:stretch>
        </p:blipFill>
        <p:spPr>
          <a:xfrm>
            <a:off x="1104900" y="995700"/>
            <a:ext cx="6004688" cy="3843000"/>
          </a:xfrm>
          <a:prstGeom prst="rect">
            <a:avLst/>
          </a:prstGeom>
          <a:noFill/>
          <a:ln>
            <a:noFill/>
          </a:ln>
        </p:spPr>
      </p:pic>
      <p:sp>
        <p:nvSpPr>
          <p:cNvPr id="962" name="Google Shape;962;p122"/>
          <p:cNvSpPr txBox="1"/>
          <p:nvPr/>
        </p:nvSpPr>
        <p:spPr>
          <a:xfrm>
            <a:off x="1352550" y="485775"/>
            <a:ext cx="489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6"/>
                </a:solidFill>
                <a:latin typeface="IBM Plex Sans"/>
                <a:ea typeface="IBM Plex Sans"/>
                <a:cs typeface="IBM Plex Sans"/>
                <a:sym typeface="IBM Plex Sans"/>
              </a:rPr>
              <a:t>Seasonal_decompose with model = ‘mul’</a:t>
            </a:r>
            <a:endParaRPr b="1" sz="1500">
              <a:solidFill>
                <a:schemeClr val="accent6"/>
              </a:solidFill>
              <a:latin typeface="IBM Plex Sans"/>
              <a:ea typeface="IBM Plex Sans"/>
              <a:cs typeface="IBM Plex Sans"/>
              <a:sym typeface="IBM Plex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23"/>
          <p:cNvSpPr txBox="1"/>
          <p:nvPr>
            <p:ph type="title"/>
          </p:nvPr>
        </p:nvSpPr>
        <p:spPr>
          <a:xfrm>
            <a:off x="720000" y="437100"/>
            <a:ext cx="7704000" cy="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Implementation of statsmodel </a:t>
            </a:r>
            <a:endParaRPr sz="3000" u="sng">
              <a:solidFill>
                <a:schemeClr val="accent6"/>
              </a:solidFill>
            </a:endParaRPr>
          </a:p>
        </p:txBody>
      </p:sp>
      <p:sp>
        <p:nvSpPr>
          <p:cNvPr id="968" name="Google Shape;968;p123"/>
          <p:cNvSpPr txBox="1"/>
          <p:nvPr/>
        </p:nvSpPr>
        <p:spPr>
          <a:xfrm>
            <a:off x="1009650" y="1400175"/>
            <a:ext cx="69522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accent6"/>
                </a:solidFill>
                <a:latin typeface="IBM Plex Sans"/>
                <a:ea typeface="IBM Plex Sans"/>
                <a:cs typeface="IBM Plex Sans"/>
                <a:sym typeface="IBM Plex Sans"/>
              </a:rPr>
              <a:t>From the two plots above, while the trend and seasonal plots look similar, the residual plots if more flat when model = ‘mul’ is chosen. Therefore, in our particular case, we shall go with the multiplicative model moving forward.</a:t>
            </a:r>
            <a:endParaRPr sz="2200">
              <a:solidFill>
                <a:schemeClr val="accent6"/>
              </a:solidFill>
              <a:latin typeface="IBM Plex Sans"/>
              <a:ea typeface="IBM Plex Sans"/>
              <a:cs typeface="IBM Plex Sans"/>
              <a:sym typeface="IBM Plex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24"/>
          <p:cNvSpPr txBox="1"/>
          <p:nvPr>
            <p:ph type="title"/>
          </p:nvPr>
        </p:nvSpPr>
        <p:spPr>
          <a:xfrm>
            <a:off x="720000" y="437100"/>
            <a:ext cx="7704000" cy="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Implementation of statsmodel </a:t>
            </a:r>
            <a:endParaRPr sz="3000" u="sng">
              <a:solidFill>
                <a:schemeClr val="accent6"/>
              </a:solidFill>
            </a:endParaRPr>
          </a:p>
        </p:txBody>
      </p:sp>
      <p:sp>
        <p:nvSpPr>
          <p:cNvPr id="974" name="Google Shape;974;p124"/>
          <p:cNvSpPr txBox="1"/>
          <p:nvPr/>
        </p:nvSpPr>
        <p:spPr>
          <a:xfrm>
            <a:off x="808700" y="1338500"/>
            <a:ext cx="6372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lt1"/>
                </a:solidFill>
                <a:latin typeface="IBM Plex Sans"/>
                <a:ea typeface="IBM Plex Sans"/>
                <a:cs typeface="IBM Plex Sans"/>
                <a:sym typeface="IBM Plex Sans"/>
              </a:rPr>
              <a:t>EWMA(Exponential Weighted Moving Average) Models</a:t>
            </a:r>
            <a:endParaRPr b="1" sz="1600" u="sng">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b="1" sz="1600" u="sng">
              <a:solidFill>
                <a:schemeClr val="lt1"/>
              </a:solidFill>
              <a:latin typeface="IBM Plex Sans"/>
              <a:ea typeface="IBM Plex Sans"/>
              <a:cs typeface="IBM Plex Sans"/>
              <a:sym typeface="IBM Plex Sans"/>
            </a:endParaRPr>
          </a:p>
          <a:p>
            <a:pPr indent="0" lvl="0" marL="0" rtl="0" algn="l">
              <a:spcBef>
                <a:spcPts val="0"/>
              </a:spcBef>
              <a:spcAft>
                <a:spcPts val="0"/>
              </a:spcAft>
              <a:buNone/>
            </a:pPr>
            <a:r>
              <a:t/>
            </a:r>
            <a:endParaRPr b="1" sz="1600" u="sng">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lt1"/>
                </a:solidFill>
                <a:latin typeface="IBM Plex Sans Medium"/>
                <a:ea typeface="IBM Plex Sans Medium"/>
                <a:cs typeface="IBM Plex Sans Medium"/>
                <a:sym typeface="IBM Plex Sans Medium"/>
              </a:rPr>
              <a:t>We have just learned from the ETS model that the key elements to describe a time series data is as follows:</a:t>
            </a:r>
            <a:endParaRPr>
              <a:solidFill>
                <a:schemeClr val="lt1"/>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solidFill>
                <a:schemeClr val="lt1"/>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lt1"/>
              </a:buClr>
              <a:buSzPts val="1400"/>
              <a:buFont typeface="IBM Plex Sans Medium"/>
              <a:buAutoNum type="arabicPeriod"/>
            </a:pPr>
            <a:r>
              <a:rPr lang="en">
                <a:solidFill>
                  <a:schemeClr val="lt1"/>
                </a:solidFill>
                <a:latin typeface="IBM Plex Sans Medium"/>
                <a:ea typeface="IBM Plex Sans Medium"/>
                <a:cs typeface="IBM Plex Sans Medium"/>
                <a:sym typeface="IBM Plex Sans Medium"/>
              </a:rPr>
              <a:t>Level: describing the average values in time series data.</a:t>
            </a:r>
            <a:endParaRPr>
              <a:solidFill>
                <a:schemeClr val="lt1"/>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lt1"/>
              </a:buClr>
              <a:buSzPts val="1400"/>
              <a:buFont typeface="IBM Plex Sans Medium"/>
              <a:buAutoNum type="arabicPeriod"/>
            </a:pPr>
            <a:r>
              <a:rPr lang="en">
                <a:solidFill>
                  <a:schemeClr val="lt1"/>
                </a:solidFill>
                <a:latin typeface="IBM Plex Sans Medium"/>
                <a:ea typeface="IBM Plex Sans Medium"/>
                <a:cs typeface="IBM Plex Sans Medium"/>
                <a:sym typeface="IBM Plex Sans Medium"/>
              </a:rPr>
              <a:t>Trend: describing the increasing or decreasing trend in data.</a:t>
            </a:r>
            <a:endParaRPr>
              <a:solidFill>
                <a:schemeClr val="lt1"/>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lt1"/>
              </a:buClr>
              <a:buSzPts val="1400"/>
              <a:buFont typeface="IBM Plex Sans Medium"/>
              <a:buAutoNum type="arabicPeriod"/>
            </a:pPr>
            <a:r>
              <a:rPr lang="en">
                <a:solidFill>
                  <a:schemeClr val="lt1"/>
                </a:solidFill>
                <a:latin typeface="IBM Plex Sans Medium"/>
                <a:ea typeface="IBM Plex Sans Medium"/>
                <a:cs typeface="IBM Plex Sans Medium"/>
                <a:sym typeface="IBM Plex Sans Medium"/>
              </a:rPr>
              <a:t>Seasonality: The repeating cycles in data, could be monthly or weekly, etc depending on the granular level of data</a:t>
            </a:r>
            <a:endParaRPr>
              <a:solidFill>
                <a:schemeClr val="lt1"/>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lt1"/>
              </a:buClr>
              <a:buSzPts val="1400"/>
              <a:buFont typeface="IBM Plex Sans Medium"/>
              <a:buAutoNum type="arabicPeriod"/>
            </a:pPr>
            <a:r>
              <a:rPr lang="en">
                <a:solidFill>
                  <a:schemeClr val="lt1"/>
                </a:solidFill>
                <a:latin typeface="IBM Plex Sans Medium"/>
                <a:ea typeface="IBM Plex Sans Medium"/>
                <a:cs typeface="IBM Plex Sans Medium"/>
                <a:sym typeface="IBM Plex Sans Medium"/>
              </a:rPr>
              <a:t>Noise: The random variations in the time series data.</a:t>
            </a:r>
            <a:endParaRPr>
              <a:solidFill>
                <a:schemeClr val="lt1"/>
              </a:solidFill>
              <a:latin typeface="IBM Plex Sans Medium"/>
              <a:ea typeface="IBM Plex Sans Medium"/>
              <a:cs typeface="IBM Plex Sans Medium"/>
              <a:sym typeface="IBM Plex Sans Medium"/>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25"/>
          <p:cNvSpPr txBox="1"/>
          <p:nvPr>
            <p:ph type="title"/>
          </p:nvPr>
        </p:nvSpPr>
        <p:spPr>
          <a:xfrm>
            <a:off x="720000" y="437100"/>
            <a:ext cx="7704000" cy="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Implementation of statsmodel </a:t>
            </a:r>
            <a:endParaRPr sz="3000" u="sng">
              <a:solidFill>
                <a:schemeClr val="accent6"/>
              </a:solidFill>
            </a:endParaRPr>
          </a:p>
        </p:txBody>
      </p:sp>
      <p:sp>
        <p:nvSpPr>
          <p:cNvPr id="980" name="Google Shape;980;p125"/>
          <p:cNvSpPr txBox="1"/>
          <p:nvPr/>
        </p:nvSpPr>
        <p:spPr>
          <a:xfrm>
            <a:off x="571500" y="1266825"/>
            <a:ext cx="7295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Now let's target the “Level” element first — how to describe the average values of a time series effectively?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The most straightforward idea might be taking the simple moving averages based on a window size (i.e. how many data points to look at when taking the averages).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To achieve that we can simply </a:t>
            </a:r>
            <a:r>
              <a:rPr b="1" lang="en" sz="1500" u="sng">
                <a:solidFill>
                  <a:schemeClr val="accent6"/>
                </a:solidFill>
                <a:latin typeface="IBM Plex Sans"/>
                <a:ea typeface="IBM Plex Sans"/>
                <a:cs typeface="IBM Plex Sans"/>
                <a:sym typeface="IBM Plex Sans"/>
              </a:rPr>
              <a:t>use the .rolling()</a:t>
            </a:r>
            <a:r>
              <a:rPr lang="en" sz="1500">
                <a:solidFill>
                  <a:schemeClr val="accent6"/>
                </a:solidFill>
                <a:latin typeface="IBM Plex Sans"/>
                <a:ea typeface="IBM Plex Sans"/>
                <a:cs typeface="IBM Plex Sans"/>
                <a:sym typeface="IBM Plex Sans"/>
              </a:rPr>
              <a:t> method from pandas as follows:</a:t>
            </a:r>
            <a:endParaRPr sz="1500">
              <a:solidFill>
                <a:schemeClr val="accent6"/>
              </a:solidFill>
              <a:latin typeface="IBM Plex Sans"/>
              <a:ea typeface="IBM Plex Sans"/>
              <a:cs typeface="IBM Plex Sans"/>
              <a:sym typeface="IBM Plex Sans"/>
            </a:endParaRPr>
          </a:p>
        </p:txBody>
      </p:sp>
      <p:pic>
        <p:nvPicPr>
          <p:cNvPr id="981" name="Google Shape;981;p125"/>
          <p:cNvPicPr preferRelativeResize="0"/>
          <p:nvPr/>
        </p:nvPicPr>
        <p:blipFill rotWithShape="1">
          <a:blip r:embed="rId3">
            <a:alphaModFix/>
          </a:blip>
          <a:srcRect b="52423" l="13305" r="42577" t="36281"/>
          <a:stretch/>
        </p:blipFill>
        <p:spPr>
          <a:xfrm>
            <a:off x="571500" y="3338851"/>
            <a:ext cx="7146444" cy="10286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26"/>
          <p:cNvSpPr txBox="1"/>
          <p:nvPr>
            <p:ph type="title"/>
          </p:nvPr>
        </p:nvSpPr>
        <p:spPr>
          <a:xfrm>
            <a:off x="720000" y="437100"/>
            <a:ext cx="7704000" cy="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Implementation of statsmodel </a:t>
            </a:r>
            <a:endParaRPr sz="3000" u="sng">
              <a:solidFill>
                <a:schemeClr val="accent6"/>
              </a:solidFill>
            </a:endParaRPr>
          </a:p>
        </p:txBody>
      </p:sp>
      <p:pic>
        <p:nvPicPr>
          <p:cNvPr id="987" name="Google Shape;987;p126"/>
          <p:cNvPicPr preferRelativeResize="0"/>
          <p:nvPr/>
        </p:nvPicPr>
        <p:blipFill>
          <a:blip r:embed="rId3">
            <a:alphaModFix/>
          </a:blip>
          <a:stretch>
            <a:fillRect/>
          </a:stretch>
        </p:blipFill>
        <p:spPr>
          <a:xfrm>
            <a:off x="1009650" y="1214775"/>
            <a:ext cx="6667500" cy="2352675"/>
          </a:xfrm>
          <a:prstGeom prst="rect">
            <a:avLst/>
          </a:prstGeom>
          <a:noFill/>
          <a:ln>
            <a:noFill/>
          </a:ln>
        </p:spPr>
      </p:pic>
      <p:sp>
        <p:nvSpPr>
          <p:cNvPr id="988" name="Google Shape;988;p126"/>
          <p:cNvSpPr txBox="1"/>
          <p:nvPr/>
        </p:nvSpPr>
        <p:spPr>
          <a:xfrm>
            <a:off x="1247775" y="3676650"/>
            <a:ext cx="6352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As we can observe from the plot, when the window size goes larger, the returned Moving Average curve will become more smooth. While simple moving average values contain the “Level” information of time series data, it has some drawbacks as well. </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27"/>
          <p:cNvSpPr txBox="1"/>
          <p:nvPr>
            <p:ph type="title"/>
          </p:nvPr>
        </p:nvSpPr>
        <p:spPr>
          <a:xfrm>
            <a:off x="720000" y="437100"/>
            <a:ext cx="7704000" cy="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Implementation of statsmodel </a:t>
            </a:r>
            <a:endParaRPr sz="3000" u="sng">
              <a:solidFill>
                <a:schemeClr val="accent6"/>
              </a:solidFill>
            </a:endParaRPr>
          </a:p>
        </p:txBody>
      </p:sp>
      <p:sp>
        <p:nvSpPr>
          <p:cNvPr id="994" name="Google Shape;994;p127"/>
          <p:cNvSpPr txBox="1"/>
          <p:nvPr/>
        </p:nvSpPr>
        <p:spPr>
          <a:xfrm>
            <a:off x="1228725" y="1123950"/>
            <a:ext cx="6133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 Firstly, the window size of this approach is constant, meaning that the Moving Average value for the current timestamp will always lag by the same window size. Additionally, in a lot of cases, it would make sense to apply more weights to the most recent timestamp values when calculating the averages. EWMA(Exponential Weighted Moving Average) model is designed to address these issues on top of the SMA(Simple Moving Average) model.</a:t>
            </a:r>
            <a:endParaRPr sz="1600">
              <a:solidFill>
                <a:schemeClr val="accent6"/>
              </a:solidFill>
              <a:latin typeface="IBM Plex Sans"/>
              <a:ea typeface="IBM Plex Sans"/>
              <a:cs typeface="IBM Plex Sans"/>
              <a:sym typeface="IBM Plex Sans"/>
            </a:endParaRPr>
          </a:p>
        </p:txBody>
      </p:sp>
      <p:sp>
        <p:nvSpPr>
          <p:cNvPr id="995" name="Google Shape;995;p127"/>
          <p:cNvSpPr txBox="1"/>
          <p:nvPr/>
        </p:nvSpPr>
        <p:spPr>
          <a:xfrm>
            <a:off x="1145475" y="3713650"/>
            <a:ext cx="6657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In Statsmodels library, the relevant function is called </a:t>
            </a:r>
            <a:r>
              <a:rPr lang="en" sz="1700" u="sng">
                <a:solidFill>
                  <a:schemeClr val="accent6"/>
                </a:solidFill>
                <a:latin typeface="IBM Plex Sans"/>
                <a:ea typeface="IBM Plex Sans"/>
                <a:cs typeface="IBM Plex Sans"/>
                <a:sym typeface="IBM Plex Sans"/>
              </a:rPr>
              <a:t>.ewa()</a:t>
            </a:r>
            <a:r>
              <a:rPr lang="en" sz="1700">
                <a:solidFill>
                  <a:schemeClr val="accent6"/>
                </a:solidFill>
                <a:latin typeface="IBM Plex Sans"/>
                <a:ea typeface="IBM Plex Sans"/>
                <a:cs typeface="IBM Plex Sans"/>
                <a:sym typeface="IBM Plex Sans"/>
              </a:rPr>
              <a:t>. One important parameter for this function is the </a:t>
            </a:r>
            <a:r>
              <a:rPr i="1" lang="en" sz="1700" u="sng">
                <a:solidFill>
                  <a:schemeClr val="accent6"/>
                </a:solidFill>
                <a:latin typeface="IBM Plex Sans"/>
                <a:ea typeface="IBM Plex Sans"/>
                <a:cs typeface="IBM Plex Sans"/>
                <a:sym typeface="IBM Plex Sans"/>
              </a:rPr>
              <a:t>adjust parameter.</a:t>
            </a:r>
            <a:endParaRPr i="1" sz="1700" u="sng">
              <a:solidFill>
                <a:schemeClr val="accent6"/>
              </a:solidFill>
              <a:latin typeface="IBM Plex Sans"/>
              <a:ea typeface="IBM Plex Sans"/>
              <a:cs typeface="IBM Plex Sans"/>
              <a:sym typeface="IBM Plex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128"/>
          <p:cNvPicPr preferRelativeResize="0"/>
          <p:nvPr/>
        </p:nvPicPr>
        <p:blipFill>
          <a:blip r:embed="rId3">
            <a:alphaModFix/>
          </a:blip>
          <a:stretch>
            <a:fillRect/>
          </a:stretch>
        </p:blipFill>
        <p:spPr>
          <a:xfrm>
            <a:off x="1495425" y="2212200"/>
            <a:ext cx="6381750" cy="1066800"/>
          </a:xfrm>
          <a:prstGeom prst="rect">
            <a:avLst/>
          </a:prstGeom>
          <a:noFill/>
          <a:ln>
            <a:noFill/>
          </a:ln>
        </p:spPr>
      </p:pic>
      <p:sp>
        <p:nvSpPr>
          <p:cNvPr id="1001" name="Google Shape;1001;p128"/>
          <p:cNvSpPr txBox="1"/>
          <p:nvPr/>
        </p:nvSpPr>
        <p:spPr>
          <a:xfrm>
            <a:off x="2943000" y="3763500"/>
            <a:ext cx="4363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Formula for EWA when adjust = True </a:t>
            </a:r>
            <a:endParaRPr sz="1700">
              <a:solidFill>
                <a:schemeClr val="accent6"/>
              </a:solidFill>
              <a:latin typeface="IBM Plex Sans"/>
              <a:ea typeface="IBM Plex Sans"/>
              <a:cs typeface="IBM Plex Sans"/>
              <a:sym typeface="IBM Plex Sans"/>
            </a:endParaRPr>
          </a:p>
        </p:txBody>
      </p:sp>
      <p:sp>
        <p:nvSpPr>
          <p:cNvPr id="1002" name="Google Shape;1002;p128"/>
          <p:cNvSpPr txBox="1"/>
          <p:nvPr/>
        </p:nvSpPr>
        <p:spPr>
          <a:xfrm>
            <a:off x="1181100" y="476250"/>
            <a:ext cx="652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 When adjust = True, the formula of calculating the weighted average y is given as follows (Alpha is a value taken from 0–1). We can observe that the most recent values are having higher weights in this case.</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29"/>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t>Implementation of statsmodel </a:t>
            </a:r>
            <a:endParaRPr sz="3000" u="sng"/>
          </a:p>
          <a:p>
            <a:pPr indent="0" lvl="0" marL="0" rtl="0" algn="ctr">
              <a:spcBef>
                <a:spcPts val="0"/>
              </a:spcBef>
              <a:spcAft>
                <a:spcPts val="0"/>
              </a:spcAft>
              <a:buNone/>
            </a:pPr>
            <a:r>
              <a:t/>
            </a:r>
            <a:endParaRPr/>
          </a:p>
        </p:txBody>
      </p:sp>
      <p:sp>
        <p:nvSpPr>
          <p:cNvPr id="1008" name="Google Shape;1008;p129"/>
          <p:cNvSpPr txBox="1"/>
          <p:nvPr/>
        </p:nvSpPr>
        <p:spPr>
          <a:xfrm>
            <a:off x="1314975" y="1193250"/>
            <a:ext cx="5466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When adjust = False on the other hand, the formula will be as follows. In simple words, the difference with the previous case is now you don’t have the denominator attached.</a:t>
            </a:r>
            <a:endParaRPr sz="1600">
              <a:solidFill>
                <a:schemeClr val="accent6"/>
              </a:solidFill>
              <a:latin typeface="IBM Plex Sans"/>
              <a:ea typeface="IBM Plex Sans"/>
              <a:cs typeface="IBM Plex Sans"/>
              <a:sym typeface="IBM Plex Sans"/>
            </a:endParaRPr>
          </a:p>
        </p:txBody>
      </p:sp>
      <p:pic>
        <p:nvPicPr>
          <p:cNvPr id="1009" name="Google Shape;1009;p129"/>
          <p:cNvPicPr preferRelativeResize="0"/>
          <p:nvPr/>
        </p:nvPicPr>
        <p:blipFill>
          <a:blip r:embed="rId3">
            <a:alphaModFix/>
          </a:blip>
          <a:stretch>
            <a:fillRect/>
          </a:stretch>
        </p:blipFill>
        <p:spPr>
          <a:xfrm>
            <a:off x="1800225" y="2362950"/>
            <a:ext cx="4495800" cy="1447800"/>
          </a:xfrm>
          <a:prstGeom prst="rect">
            <a:avLst/>
          </a:prstGeom>
          <a:noFill/>
          <a:ln>
            <a:noFill/>
          </a:ln>
        </p:spPr>
      </p:pic>
      <p:sp>
        <p:nvSpPr>
          <p:cNvPr id="1010" name="Google Shape;1010;p129"/>
          <p:cNvSpPr txBox="1"/>
          <p:nvPr/>
        </p:nvSpPr>
        <p:spPr>
          <a:xfrm>
            <a:off x="1890075" y="4103425"/>
            <a:ext cx="4316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Formula for EWA when adjust = False</a:t>
            </a:r>
            <a:endParaRPr sz="1500">
              <a:solidFill>
                <a:schemeClr val="accent6"/>
              </a:solidFill>
              <a:latin typeface="IBM Plex Sans"/>
              <a:ea typeface="IBM Plex Sans"/>
              <a:cs typeface="IBM Plex Sans"/>
              <a:sym typeface="IBM Plex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30"/>
          <p:cNvSpPr txBox="1"/>
          <p:nvPr/>
        </p:nvSpPr>
        <p:spPr>
          <a:xfrm>
            <a:off x="895350" y="428625"/>
            <a:ext cx="7076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While it is possible to directly </a:t>
            </a:r>
            <a:r>
              <a:rPr lang="en" sz="1500" u="sng">
                <a:solidFill>
                  <a:schemeClr val="accent6"/>
                </a:solidFill>
                <a:latin typeface="IBM Plex Sans"/>
                <a:ea typeface="IBM Plex Sans"/>
                <a:cs typeface="IBM Plex Sans"/>
                <a:sym typeface="IBM Plex Sans"/>
              </a:rPr>
              <a:t>specify the alpha value for the .ewa() function</a:t>
            </a:r>
            <a:r>
              <a:rPr lang="en" sz="1500">
                <a:solidFill>
                  <a:schemeClr val="accent6"/>
                </a:solidFill>
                <a:latin typeface="IBM Plex Sans"/>
                <a:ea typeface="IBM Plex Sans"/>
                <a:cs typeface="IBM Plex Sans"/>
                <a:sym typeface="IBM Plex Sans"/>
              </a:rPr>
              <a:t>, it is usually easier to think from the perspective of span. </a:t>
            </a:r>
            <a:r>
              <a:rPr lang="en" sz="1500" u="sng">
                <a:solidFill>
                  <a:schemeClr val="accent6"/>
                </a:solidFill>
                <a:latin typeface="IBM Plex Sans"/>
                <a:ea typeface="IBM Plex Sans"/>
                <a:cs typeface="IBM Plex Sans"/>
                <a:sym typeface="IBM Plex Sans"/>
              </a:rPr>
              <a:t>Span is commonly referred to as the “N-period moving average”.</a:t>
            </a:r>
            <a:r>
              <a:rPr lang="en" sz="1500">
                <a:solidFill>
                  <a:schemeClr val="accent6"/>
                </a:solidFill>
                <a:latin typeface="IBM Plex Sans"/>
                <a:ea typeface="IBM Plex Sans"/>
                <a:cs typeface="IBM Plex Sans"/>
                <a:sym typeface="IBM Plex Sans"/>
              </a:rPr>
              <a:t> For our case, as we are looking at the monthly data with a yearly seasonal component, we shall specify the span as 12.</a:t>
            </a:r>
            <a:endParaRPr sz="1500">
              <a:solidFill>
                <a:schemeClr val="accent6"/>
              </a:solidFill>
              <a:latin typeface="IBM Plex Sans"/>
              <a:ea typeface="IBM Plex Sans"/>
              <a:cs typeface="IBM Plex Sans"/>
              <a:sym typeface="IBM Plex Sans"/>
            </a:endParaRPr>
          </a:p>
        </p:txBody>
      </p:sp>
      <p:pic>
        <p:nvPicPr>
          <p:cNvPr id="1016" name="Google Shape;1016;p130"/>
          <p:cNvPicPr preferRelativeResize="0"/>
          <p:nvPr/>
        </p:nvPicPr>
        <p:blipFill rotWithShape="1">
          <a:blip r:embed="rId3">
            <a:alphaModFix/>
          </a:blip>
          <a:srcRect b="34752" l="11822" r="35303" t="11879"/>
          <a:stretch/>
        </p:blipFill>
        <p:spPr>
          <a:xfrm>
            <a:off x="844950" y="1590575"/>
            <a:ext cx="5388102" cy="3057675"/>
          </a:xfrm>
          <a:prstGeom prst="rect">
            <a:avLst/>
          </a:prstGeom>
          <a:noFill/>
          <a:ln>
            <a:noFill/>
          </a:ln>
        </p:spPr>
      </p:pic>
      <p:sp>
        <p:nvSpPr>
          <p:cNvPr id="1017" name="Google Shape;1017;p130"/>
          <p:cNvSpPr txBox="1"/>
          <p:nvPr/>
        </p:nvSpPr>
        <p:spPr>
          <a:xfrm>
            <a:off x="6399875" y="1876425"/>
            <a:ext cx="25440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It could be observed that with the EWMA model, the moving average tends to be flat in the beginning, but start to show the same trend with the latest data points since they are having </a:t>
            </a:r>
            <a:r>
              <a:rPr i="1" lang="en" sz="1500" u="sng">
                <a:solidFill>
                  <a:schemeClr val="accent6"/>
                </a:solidFill>
                <a:latin typeface="IBM Plex Sans"/>
                <a:ea typeface="IBM Plex Sans"/>
                <a:cs typeface="IBM Plex Sans"/>
                <a:sym typeface="IBM Plex Sans"/>
              </a:rPr>
              <a:t>higher weights on the output average values</a:t>
            </a:r>
            <a:r>
              <a:rPr lang="en" sz="1500">
                <a:solidFill>
                  <a:schemeClr val="accent6"/>
                </a:solidFill>
                <a:latin typeface="IBM Plex Sans"/>
                <a:ea typeface="IBM Plex Sans"/>
                <a:cs typeface="IBM Plex Sans"/>
                <a:sym typeface="IBM Plex Sans"/>
              </a:rPr>
              <a:t>.</a:t>
            </a:r>
            <a:endParaRPr sz="1500">
              <a:solidFill>
                <a:schemeClr val="accent6"/>
              </a:solidFill>
              <a:latin typeface="IBM Plex Sans"/>
              <a:ea typeface="IBM Plex Sans"/>
              <a:cs typeface="IBM Plex Sans"/>
              <a:sym typeface="IBM Plex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31"/>
          <p:cNvSpPr txBox="1"/>
          <p:nvPr/>
        </p:nvSpPr>
        <p:spPr>
          <a:xfrm>
            <a:off x="936375" y="334375"/>
            <a:ext cx="7107600" cy="39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accent6"/>
                </a:solidFill>
                <a:latin typeface="IBM Plex Sans"/>
                <a:ea typeface="IBM Plex Sans"/>
                <a:cs typeface="IBM Plex Sans"/>
                <a:sym typeface="IBM Plex Sans"/>
              </a:rPr>
              <a:t>Holt-Winters Methods</a:t>
            </a:r>
            <a:endParaRPr b="1" sz="1800" u="sng">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b="1" sz="1800" u="sng">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With the EWMA model, we are able to take care of the Level component of time series data, with the smoothing factor-alpha. How about the other two important factors of time series data, namely Trend and Seasonality? Holt-Winters method is one of the approaches to resolve this.</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u="sng">
                <a:solidFill>
                  <a:schemeClr val="accent6"/>
                </a:solidFill>
                <a:latin typeface="IBM Plex Sans"/>
                <a:ea typeface="IBM Plex Sans"/>
                <a:cs typeface="IBM Plex Sans"/>
                <a:sym typeface="IBM Plex Sans"/>
              </a:rPr>
              <a:t>Double Exponential Smoothing</a:t>
            </a:r>
            <a:r>
              <a:rPr lang="en" sz="1600">
                <a:solidFill>
                  <a:schemeClr val="accent6"/>
                </a:solidFill>
                <a:latin typeface="IBM Plex Sans"/>
                <a:ea typeface="IBM Plex Sans"/>
                <a:cs typeface="IBM Plex Sans"/>
                <a:sym typeface="IBM Plex Sans"/>
              </a:rPr>
              <a:t> (aka Holt’s Method) introduces another smoothing factor that </a:t>
            </a:r>
            <a:r>
              <a:rPr lang="en" sz="1600" u="sng">
                <a:solidFill>
                  <a:schemeClr val="accent6"/>
                </a:solidFill>
                <a:latin typeface="IBM Plex Sans"/>
                <a:ea typeface="IBM Plex Sans"/>
                <a:cs typeface="IBM Plex Sans"/>
                <a:sym typeface="IBM Plex Sans"/>
              </a:rPr>
              <a:t>takes care of the Trend component</a:t>
            </a:r>
            <a:r>
              <a:rPr lang="en" sz="1600">
                <a:solidFill>
                  <a:schemeClr val="accent6"/>
                </a:solidFill>
                <a:latin typeface="IBM Plex Sans"/>
                <a:ea typeface="IBM Plex Sans"/>
                <a:cs typeface="IBM Plex Sans"/>
                <a:sym typeface="IBM Plex Sans"/>
              </a:rPr>
              <a:t>. The forecast equation contains the level equation and trend equation, where they are the </a:t>
            </a:r>
            <a:r>
              <a:rPr lang="en" sz="1600" u="sng">
                <a:solidFill>
                  <a:schemeClr val="accent6"/>
                </a:solidFill>
                <a:latin typeface="IBM Plex Sans"/>
                <a:ea typeface="IBM Plex Sans"/>
                <a:cs typeface="IBM Plex Sans"/>
                <a:sym typeface="IBM Plex Sans"/>
              </a:rPr>
              <a:t>function of alpha, beta as well previous level and trend values respectively</a:t>
            </a:r>
            <a:r>
              <a:rPr lang="en" sz="1600">
                <a:solidFill>
                  <a:schemeClr val="accent6"/>
                </a:solidFill>
                <a:latin typeface="IBM Plex Sans"/>
                <a:ea typeface="IBM Plex Sans"/>
                <a:cs typeface="IBM Plex Sans"/>
                <a:sym typeface="IBM Plex Sans"/>
              </a:rPr>
              <a:t>. Since seasonality is not yet considered in this method, the end model will just be a straight sloped line extending from the most recent data points.</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p:txBody>
      </p:sp>
      <p:pic>
        <p:nvPicPr>
          <p:cNvPr id="1023" name="Google Shape;1023;p131"/>
          <p:cNvPicPr preferRelativeResize="0"/>
          <p:nvPr/>
        </p:nvPicPr>
        <p:blipFill>
          <a:blip r:embed="rId3">
            <a:alphaModFix/>
          </a:blip>
          <a:stretch>
            <a:fillRect/>
          </a:stretch>
        </p:blipFill>
        <p:spPr>
          <a:xfrm>
            <a:off x="1242125" y="3821175"/>
            <a:ext cx="6659739" cy="117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4"/>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Seasonality</a:t>
            </a:r>
            <a:endParaRPr/>
          </a:p>
        </p:txBody>
      </p:sp>
      <p:sp>
        <p:nvSpPr>
          <p:cNvPr id="239" name="Google Shape;239;p24"/>
          <p:cNvSpPr txBox="1"/>
          <p:nvPr/>
        </p:nvSpPr>
        <p:spPr>
          <a:xfrm>
            <a:off x="1067025" y="1264200"/>
            <a:ext cx="72753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IBM Plex Sans"/>
                <a:ea typeface="IBM Plex Sans"/>
                <a:cs typeface="IBM Plex Sans"/>
                <a:sym typeface="IBM Plex Sans"/>
              </a:rPr>
              <a:t>Seasonal data represent the presence of rhythmic patterns. Certain </a:t>
            </a:r>
            <a:r>
              <a:rPr b="1" i="1" lang="en" sz="1900" u="sng">
                <a:solidFill>
                  <a:schemeClr val="accent6"/>
                </a:solidFill>
                <a:latin typeface="IBM Plex Sans"/>
                <a:ea typeface="IBM Plex Sans"/>
                <a:cs typeface="IBM Plex Sans"/>
                <a:sym typeface="IBM Plex Sans"/>
              </a:rPr>
              <a:t>pattern repeatedly occurs</a:t>
            </a:r>
            <a:r>
              <a:rPr lang="en" sz="1900">
                <a:solidFill>
                  <a:schemeClr val="accent6"/>
                </a:solidFill>
                <a:latin typeface="IBM Plex Sans"/>
                <a:ea typeface="IBM Plex Sans"/>
                <a:cs typeface="IBM Plex Sans"/>
                <a:sym typeface="IBM Plex Sans"/>
              </a:rPr>
              <a:t> at the same period or point every year </a:t>
            </a:r>
            <a:r>
              <a:rPr lang="en" sz="1900">
                <a:solidFill>
                  <a:srgbClr val="575757"/>
                </a:solidFill>
                <a:latin typeface="Georgia"/>
                <a:ea typeface="Georgia"/>
                <a:cs typeface="Georgia"/>
                <a:sym typeface="Georgia"/>
              </a:rPr>
              <a:t> </a:t>
            </a:r>
            <a:r>
              <a:rPr lang="en" sz="1900">
                <a:solidFill>
                  <a:schemeClr val="accent6"/>
                </a:solidFill>
                <a:latin typeface="IBM Plex Sans"/>
                <a:ea typeface="IBM Plex Sans"/>
                <a:cs typeface="IBM Plex Sans"/>
                <a:sym typeface="IBM Plex Sans"/>
              </a:rPr>
              <a:t>(yearly, quarterly, monthly, etc)or in every season such as holidays or changes in weather.</a:t>
            </a:r>
            <a:endParaRPr sz="19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9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sz="1900" u="sng">
                <a:solidFill>
                  <a:schemeClr val="accent6"/>
                </a:solidFill>
                <a:latin typeface="IBM Plex Sans"/>
                <a:ea typeface="IBM Plex Sans"/>
                <a:cs typeface="IBM Plex Sans"/>
                <a:sym typeface="IBM Plex Sans"/>
              </a:rPr>
              <a:t>Example</a:t>
            </a:r>
            <a:r>
              <a:rPr lang="en" sz="1900">
                <a:solidFill>
                  <a:schemeClr val="accent6"/>
                </a:solidFill>
                <a:latin typeface="IBM Plex Sans"/>
                <a:ea typeface="IBM Plex Sans"/>
                <a:cs typeface="IBM Plex Sans"/>
                <a:sym typeface="IBM Plex Sans"/>
              </a:rPr>
              <a:t> - The sale of umbrellas increases during the rainy season, and air conditioners increase during summer. Apart from natural occurrences, man-made conventions like fashion, marriage season, festivals, etc., play a key role in contributing to seasonal trends.</a:t>
            </a:r>
            <a:endParaRPr sz="1900">
              <a:solidFill>
                <a:schemeClr val="accent6"/>
              </a:solidFill>
              <a:latin typeface="IBM Plex Sans"/>
              <a:ea typeface="IBM Plex Sans"/>
              <a:cs typeface="IBM Plex Sans"/>
              <a:sym typeface="IBM Plex Sa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32"/>
          <p:cNvSpPr txBox="1"/>
          <p:nvPr>
            <p:ph type="title"/>
          </p:nvPr>
        </p:nvSpPr>
        <p:spPr>
          <a:xfrm>
            <a:off x="720000" y="437100"/>
            <a:ext cx="7704000" cy="111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Time Series Forecasting using Statsmodel library</a:t>
            </a:r>
            <a:endParaRPr sz="3000" u="sng">
              <a:solidFill>
                <a:schemeClr val="accent6"/>
              </a:solidFill>
            </a:endParaRPr>
          </a:p>
        </p:txBody>
      </p:sp>
      <p:sp>
        <p:nvSpPr>
          <p:cNvPr id="1029" name="Google Shape;1029;p132"/>
          <p:cNvSpPr txBox="1"/>
          <p:nvPr/>
        </p:nvSpPr>
        <p:spPr>
          <a:xfrm>
            <a:off x="914400" y="2058375"/>
            <a:ext cx="65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6"/>
              </a:solidFill>
              <a:latin typeface="IBM Plex Sans Medium"/>
              <a:ea typeface="IBM Plex Sans Medium"/>
              <a:cs typeface="IBM Plex Sans Medium"/>
              <a:sym typeface="IBM Plex Sans Medium"/>
            </a:endParaRPr>
          </a:p>
        </p:txBody>
      </p:sp>
      <p:sp>
        <p:nvSpPr>
          <p:cNvPr id="1030" name="Google Shape;1030;p132"/>
          <p:cNvSpPr txBox="1"/>
          <p:nvPr/>
        </p:nvSpPr>
        <p:spPr>
          <a:xfrm>
            <a:off x="1019400" y="2058375"/>
            <a:ext cx="6323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The Triple Exponential Smoothing method (aka Holt-Winters Method) add another smoothing factor, gamma, on top of Holt’s Method. There are two variations of this method based on different assumptions on the seasonality component, which are addictive and multiplicative respectively.</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33"/>
          <p:cNvSpPr txBox="1"/>
          <p:nvPr/>
        </p:nvSpPr>
        <p:spPr>
          <a:xfrm>
            <a:off x="1192050" y="292225"/>
            <a:ext cx="5592900" cy="4155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000"/>
              </a:spcBef>
              <a:spcAft>
                <a:spcPts val="0"/>
              </a:spcAft>
              <a:buNone/>
            </a:pPr>
            <a:r>
              <a:rPr lang="en" sz="1500">
                <a:solidFill>
                  <a:srgbClr val="292929"/>
                </a:solidFill>
                <a:highlight>
                  <a:srgbClr val="FFFFFF"/>
                </a:highlight>
                <a:latin typeface="Georgia"/>
                <a:ea typeface="Georgia"/>
                <a:cs typeface="Georgia"/>
                <a:sym typeface="Georgia"/>
              </a:rPr>
              <a:t>The equations could be found as follows:</a:t>
            </a:r>
            <a:endParaRPr sz="1100"/>
          </a:p>
        </p:txBody>
      </p:sp>
      <p:pic>
        <p:nvPicPr>
          <p:cNvPr id="1036" name="Google Shape;1036;p133"/>
          <p:cNvPicPr preferRelativeResize="0"/>
          <p:nvPr/>
        </p:nvPicPr>
        <p:blipFill>
          <a:blip r:embed="rId3">
            <a:alphaModFix/>
          </a:blip>
          <a:stretch>
            <a:fillRect/>
          </a:stretch>
        </p:blipFill>
        <p:spPr>
          <a:xfrm>
            <a:off x="1312900" y="874575"/>
            <a:ext cx="6162944" cy="1884100"/>
          </a:xfrm>
          <a:prstGeom prst="rect">
            <a:avLst/>
          </a:prstGeom>
          <a:noFill/>
          <a:ln>
            <a:noFill/>
          </a:ln>
        </p:spPr>
      </p:pic>
      <p:sp>
        <p:nvSpPr>
          <p:cNvPr id="1037" name="Google Shape;1037;p133"/>
          <p:cNvSpPr txBox="1"/>
          <p:nvPr/>
        </p:nvSpPr>
        <p:spPr>
          <a:xfrm>
            <a:off x="7621000" y="1312975"/>
            <a:ext cx="1258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6"/>
                </a:solidFill>
                <a:latin typeface="IBM Plex Sans"/>
                <a:ea typeface="IBM Plex Sans"/>
                <a:cs typeface="IBM Plex Sans"/>
                <a:sym typeface="IBM Plex Sans"/>
              </a:rPr>
              <a:t>Holt-Winters Addictive Method.</a:t>
            </a:r>
            <a:endParaRPr b="1" sz="1300">
              <a:solidFill>
                <a:schemeClr val="accent6"/>
              </a:solidFill>
              <a:latin typeface="IBM Plex Sans"/>
              <a:ea typeface="IBM Plex Sans"/>
              <a:cs typeface="IBM Plex Sans"/>
              <a:sym typeface="IBM Plex Sans"/>
            </a:endParaRPr>
          </a:p>
        </p:txBody>
      </p:sp>
      <p:pic>
        <p:nvPicPr>
          <p:cNvPr id="1038" name="Google Shape;1038;p133"/>
          <p:cNvPicPr preferRelativeResize="0"/>
          <p:nvPr/>
        </p:nvPicPr>
        <p:blipFill>
          <a:blip r:embed="rId4">
            <a:alphaModFix/>
          </a:blip>
          <a:stretch>
            <a:fillRect/>
          </a:stretch>
        </p:blipFill>
        <p:spPr>
          <a:xfrm>
            <a:off x="1369000" y="2925525"/>
            <a:ext cx="4148198" cy="2080025"/>
          </a:xfrm>
          <a:prstGeom prst="rect">
            <a:avLst/>
          </a:prstGeom>
          <a:noFill/>
          <a:ln>
            <a:noFill/>
          </a:ln>
        </p:spPr>
      </p:pic>
      <p:sp>
        <p:nvSpPr>
          <p:cNvPr id="1039" name="Google Shape;1039;p133"/>
          <p:cNvSpPr txBox="1"/>
          <p:nvPr/>
        </p:nvSpPr>
        <p:spPr>
          <a:xfrm>
            <a:off x="5615550" y="39338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6"/>
                </a:solidFill>
                <a:latin typeface="IBM Plex Sans"/>
                <a:ea typeface="IBM Plex Sans"/>
                <a:cs typeface="IBM Plex Sans"/>
                <a:sym typeface="IBM Plex Sans"/>
              </a:rPr>
              <a:t>Holt-Winters Multiplicative Method</a:t>
            </a:r>
            <a:endParaRPr b="1" sz="1300">
              <a:solidFill>
                <a:schemeClr val="accent6"/>
              </a:solidFill>
              <a:latin typeface="IBM Plex Sans"/>
              <a:ea typeface="IBM Plex Sans"/>
              <a:cs typeface="IBM Plex Sans"/>
              <a:sym typeface="IBM Plex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34"/>
          <p:cNvSpPr txBox="1"/>
          <p:nvPr>
            <p:ph type="title"/>
          </p:nvPr>
        </p:nvSpPr>
        <p:spPr>
          <a:xfrm>
            <a:off x="720000" y="437100"/>
            <a:ext cx="7704000" cy="88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t>Time Series Forecasting using Statsmodel library</a:t>
            </a:r>
            <a:endParaRPr sz="3000" u="sng"/>
          </a:p>
          <a:p>
            <a:pPr indent="0" lvl="0" marL="0" rtl="0" algn="ctr">
              <a:spcBef>
                <a:spcPts val="0"/>
              </a:spcBef>
              <a:spcAft>
                <a:spcPts val="0"/>
              </a:spcAft>
              <a:buNone/>
            </a:pPr>
            <a:r>
              <a:t/>
            </a:r>
            <a:endParaRPr/>
          </a:p>
        </p:txBody>
      </p:sp>
      <p:sp>
        <p:nvSpPr>
          <p:cNvPr id="1045" name="Google Shape;1045;p134"/>
          <p:cNvSpPr txBox="1"/>
          <p:nvPr/>
        </p:nvSpPr>
        <p:spPr>
          <a:xfrm>
            <a:off x="1125300" y="1681725"/>
            <a:ext cx="68934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From the functions, we can see that the Level (denoted by l) and Trend(denoted by b) function are similar for the two methods, while the Seasonality(denoted by s) calculation differs — the additive method is showing a linear relationship between estimated value (denoted by y) with the seasonality factor, while the multiplicative method is showing a multiplicative relationship between y and s.</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The corresponding function </a:t>
            </a:r>
            <a:r>
              <a:rPr b="1" lang="en" sz="1600" u="sng">
                <a:solidFill>
                  <a:schemeClr val="accent6"/>
                </a:solidFill>
                <a:latin typeface="IBM Plex Sans"/>
                <a:ea typeface="IBM Plex Sans"/>
                <a:cs typeface="IBM Plex Sans"/>
                <a:sym typeface="IBM Plex Sans"/>
              </a:rPr>
              <a:t>for Holt-Winters methods in statsmodels is called ExponentialSmoothing()</a:t>
            </a:r>
            <a:r>
              <a:rPr lang="en" sz="1600">
                <a:solidFill>
                  <a:schemeClr val="accent6"/>
                </a:solidFill>
                <a:latin typeface="IBM Plex Sans"/>
                <a:ea typeface="IBM Plex Sans"/>
                <a:cs typeface="IBM Plex Sans"/>
                <a:sym typeface="IBM Plex Sans"/>
              </a:rPr>
              <a:t>. Users can achieve both double and triple exponential smoothing with this function, </a:t>
            </a:r>
            <a:r>
              <a:rPr b="1" lang="en" sz="1600" u="sng">
                <a:solidFill>
                  <a:schemeClr val="accent6"/>
                </a:solidFill>
                <a:latin typeface="IBM Plex Sans"/>
                <a:ea typeface="IBM Plex Sans"/>
                <a:cs typeface="IBM Plex Sans"/>
                <a:sym typeface="IBM Plex Sans"/>
              </a:rPr>
              <a:t>by specifying the “trend” and “seasonal” parameters respectively.</a:t>
            </a:r>
            <a:endParaRPr b="1" sz="1600" u="sng">
              <a:solidFill>
                <a:schemeClr val="accent6"/>
              </a:solidFill>
              <a:latin typeface="IBM Plex Sans"/>
              <a:ea typeface="IBM Plex Sans"/>
              <a:cs typeface="IBM Plex Sans"/>
              <a:sym typeface="IBM Plex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35"/>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of DES &amp; TES</a:t>
            </a:r>
            <a:endParaRPr/>
          </a:p>
        </p:txBody>
      </p:sp>
      <p:pic>
        <p:nvPicPr>
          <p:cNvPr id="1051" name="Google Shape;1051;p135"/>
          <p:cNvPicPr preferRelativeResize="0"/>
          <p:nvPr/>
        </p:nvPicPr>
        <p:blipFill rotWithShape="1">
          <a:blip r:embed="rId3">
            <a:alphaModFix/>
          </a:blip>
          <a:srcRect b="20801" l="12912" r="36979" t="24744"/>
          <a:stretch/>
        </p:blipFill>
        <p:spPr>
          <a:xfrm>
            <a:off x="1634625" y="1157325"/>
            <a:ext cx="5779850" cy="35312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36"/>
          <p:cNvSpPr txBox="1"/>
          <p:nvPr>
            <p:ph type="title"/>
          </p:nvPr>
        </p:nvSpPr>
        <p:spPr>
          <a:xfrm>
            <a:off x="651150" y="279750"/>
            <a:ext cx="7704000" cy="11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400"/>
              <a:t>From the plots below, it is observed that TES(Triple Exponential Smoothing) methods are able to describe the time series data more effectively than DES (Double Exponential Smoothing) methods. This is expected since we are able to see clear seasonality existing in our dataset visually as well. Multiplicative and additive methods have similar performances in this particular case.</a:t>
            </a:r>
            <a:endParaRPr b="0" sz="1400"/>
          </a:p>
        </p:txBody>
      </p:sp>
      <p:pic>
        <p:nvPicPr>
          <p:cNvPr id="1057" name="Google Shape;1057;p136"/>
          <p:cNvPicPr preferRelativeResize="0"/>
          <p:nvPr/>
        </p:nvPicPr>
        <p:blipFill>
          <a:blip r:embed="rId3">
            <a:alphaModFix/>
          </a:blip>
          <a:stretch>
            <a:fillRect/>
          </a:stretch>
        </p:blipFill>
        <p:spPr>
          <a:xfrm>
            <a:off x="1238250" y="1496600"/>
            <a:ext cx="6667500" cy="34194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37"/>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1063" name="Google Shape;1063;p137"/>
          <p:cNvSpPr txBox="1"/>
          <p:nvPr/>
        </p:nvSpPr>
        <p:spPr>
          <a:xfrm>
            <a:off x="993300" y="1160500"/>
            <a:ext cx="67065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The next question might be, how could we know when to use DES or TES methods, or is it that we can simply choose TES method since it considers more elements in time series data?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So when there is significant seasonality shown visually (like what we observed for the US Liquor Sales data), it is usually a better choice to go with TES method.</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 		However, when looking at a shorter time where seasonality is not obvious, or there are certain events causing significant disturbance of the usual seasonal trends (e.g. the travel-related spending after Covid-19), DES approach might give a decent performance as well.</a:t>
            </a:r>
            <a:endParaRPr sz="1700">
              <a:solidFill>
                <a:schemeClr val="accent6"/>
              </a:solidFill>
              <a:latin typeface="IBM Plex Sans"/>
              <a:ea typeface="IBM Plex Sans"/>
              <a:cs typeface="IBM Plex Sans"/>
              <a:sym typeface="IBM Plex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38"/>
          <p:cNvSpPr txBox="1"/>
          <p:nvPr>
            <p:ph type="title"/>
          </p:nvPr>
        </p:nvSpPr>
        <p:spPr>
          <a:xfrm>
            <a:off x="905400" y="1527750"/>
            <a:ext cx="7333200" cy="14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u="sng"/>
              <a:t>Thank You</a:t>
            </a:r>
            <a:endParaRPr sz="7200" u="sng"/>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Seasonality</a:t>
            </a:r>
            <a:endParaRPr/>
          </a:p>
        </p:txBody>
      </p:sp>
      <p:sp>
        <p:nvSpPr>
          <p:cNvPr id="245" name="Google Shape;245;p25"/>
          <p:cNvSpPr txBox="1"/>
          <p:nvPr/>
        </p:nvSpPr>
        <p:spPr>
          <a:xfrm>
            <a:off x="1067025" y="1264200"/>
            <a:ext cx="7275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accent6"/>
              </a:solidFill>
              <a:latin typeface="IBM Plex Sans"/>
              <a:ea typeface="IBM Plex Sans"/>
              <a:cs typeface="IBM Plex Sans"/>
              <a:sym typeface="IBM Plex Sans"/>
            </a:endParaRPr>
          </a:p>
        </p:txBody>
      </p:sp>
      <p:pic>
        <p:nvPicPr>
          <p:cNvPr id="246" name="Google Shape;246;p25"/>
          <p:cNvPicPr preferRelativeResize="0"/>
          <p:nvPr/>
        </p:nvPicPr>
        <p:blipFill>
          <a:blip r:embed="rId3">
            <a:alphaModFix/>
          </a:blip>
          <a:stretch>
            <a:fillRect/>
          </a:stretch>
        </p:blipFill>
        <p:spPr>
          <a:xfrm>
            <a:off x="971350" y="1577550"/>
            <a:ext cx="6571501" cy="2587525"/>
          </a:xfrm>
          <a:prstGeom prst="rect">
            <a:avLst/>
          </a:prstGeom>
          <a:noFill/>
          <a:ln>
            <a:noFill/>
          </a:ln>
        </p:spPr>
      </p:pic>
      <p:sp>
        <p:nvSpPr>
          <p:cNvPr id="247" name="Google Shape;247;p25"/>
          <p:cNvSpPr txBox="1"/>
          <p:nvPr/>
        </p:nvSpPr>
        <p:spPr>
          <a:xfrm>
            <a:off x="1067025" y="4382025"/>
            <a:ext cx="633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6"/>
                </a:solidFill>
                <a:latin typeface="IBM Plex Sans"/>
                <a:ea typeface="IBM Plex Sans"/>
                <a:cs typeface="IBM Plex Sans"/>
                <a:sym typeface="IBM Plex Sans"/>
              </a:rPr>
              <a:t>The picture shows the seasonality in the data.</a:t>
            </a:r>
            <a:endParaRPr i="1" sz="1800">
              <a:solidFill>
                <a:schemeClr val="accent6"/>
              </a:solidFill>
              <a:latin typeface="IBM Plex Sans"/>
              <a:ea typeface="IBM Plex Sans"/>
              <a:cs typeface="IBM Plex Sans"/>
              <a:sym typeface="IBM Plex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Irregularity</a:t>
            </a:r>
            <a:endParaRPr/>
          </a:p>
        </p:txBody>
      </p:sp>
      <p:sp>
        <p:nvSpPr>
          <p:cNvPr id="253" name="Google Shape;253;p26"/>
          <p:cNvSpPr txBox="1"/>
          <p:nvPr/>
        </p:nvSpPr>
        <p:spPr>
          <a:xfrm>
            <a:off x="1023900" y="1748250"/>
            <a:ext cx="72753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6"/>
                </a:solidFill>
                <a:latin typeface="IBM Plex Sans"/>
                <a:ea typeface="IBM Plex Sans"/>
                <a:cs typeface="IBM Plex Sans"/>
                <a:sym typeface="IBM Plex Sans"/>
              </a:rPr>
              <a:t>It refers to data that are uncontrollable and inevitable. It occurs randomly, opposite to regular changes or occurrences, and does not associate with a pattern. These fluctuations are unpredictable and unexplainable. Forces like natural and man-made disasters can trigger irregular variations.</a:t>
            </a:r>
            <a:endParaRPr sz="1900">
              <a:solidFill>
                <a:schemeClr val="accent6"/>
              </a:solidFill>
              <a:latin typeface="IBM Plex Sans"/>
              <a:ea typeface="IBM Plex Sans"/>
              <a:cs typeface="IBM Plex Sans"/>
              <a:sym typeface="IBM Plex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Circular </a:t>
            </a:r>
            <a:endParaRPr/>
          </a:p>
        </p:txBody>
      </p:sp>
      <p:sp>
        <p:nvSpPr>
          <p:cNvPr id="259" name="Google Shape;259;p27"/>
          <p:cNvSpPr txBox="1"/>
          <p:nvPr/>
        </p:nvSpPr>
        <p:spPr>
          <a:xfrm>
            <a:off x="1067025" y="1264200"/>
            <a:ext cx="7275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accent6"/>
              </a:solidFill>
              <a:latin typeface="IBM Plex Sans"/>
              <a:ea typeface="IBM Plex Sans"/>
              <a:cs typeface="IBM Plex Sans"/>
              <a:sym typeface="IBM Plex Sans"/>
            </a:endParaRPr>
          </a:p>
        </p:txBody>
      </p:sp>
      <p:sp>
        <p:nvSpPr>
          <p:cNvPr id="260" name="Google Shape;260;p27"/>
          <p:cNvSpPr txBox="1"/>
          <p:nvPr/>
        </p:nvSpPr>
        <p:spPr>
          <a:xfrm>
            <a:off x="1129000" y="1371700"/>
            <a:ext cx="67059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IBM Plex Sans"/>
                <a:ea typeface="IBM Plex Sans"/>
                <a:cs typeface="IBM Plex Sans"/>
                <a:sym typeface="IBM Plex Sans"/>
              </a:rPr>
              <a:t>It represents a cyclical pattern composed of up and down movement. It may span more than one year and go from phase to phase to complete a cycle.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i="1" lang="en" sz="1800" u="sng">
                <a:solidFill>
                  <a:schemeClr val="accent6"/>
                </a:solidFill>
                <a:latin typeface="IBM Plex Sans"/>
                <a:ea typeface="IBM Plex Sans"/>
                <a:cs typeface="IBM Plex Sans"/>
                <a:sym typeface="IBM Plex Sans"/>
              </a:rPr>
              <a:t>A business cycle</a:t>
            </a:r>
            <a:r>
              <a:rPr lang="en" sz="1800">
                <a:solidFill>
                  <a:schemeClr val="accent6"/>
                </a:solidFill>
                <a:latin typeface="IBM Plex Sans"/>
                <a:ea typeface="IBM Plex Sans"/>
                <a:cs typeface="IBM Plex Sans"/>
                <a:sym typeface="IBM Plex Sans"/>
              </a:rPr>
              <a:t> is a significant example of a cyclic variation, denoted that a business goes through four stages in its life. Starting from the introduction, expansion, prosperity, and decline. How well the company can perform and stretch its phases depends on its performance.</a:t>
            </a:r>
            <a:endParaRPr sz="1800">
              <a:solidFill>
                <a:schemeClr val="accent6"/>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Decomposition</a:t>
            </a:r>
            <a:endParaRPr/>
          </a:p>
        </p:txBody>
      </p:sp>
      <p:sp>
        <p:nvSpPr>
          <p:cNvPr id="266" name="Google Shape;266;p28"/>
          <p:cNvSpPr txBox="1"/>
          <p:nvPr/>
        </p:nvSpPr>
        <p:spPr>
          <a:xfrm>
            <a:off x="793225" y="1127875"/>
            <a:ext cx="7498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IBM Plex Sans"/>
                <a:ea typeface="IBM Plex Sans"/>
                <a:cs typeface="IBM Plex Sans"/>
                <a:sym typeface="IBM Plex Sans"/>
              </a:rPr>
              <a:t>Time series data can exhibit a variety of patterns, so it is often helpful to split a time series into components, each representing an underlying pattern category. </a:t>
            </a:r>
            <a:r>
              <a:rPr i="1" lang="en" sz="1800" u="sng">
                <a:solidFill>
                  <a:schemeClr val="accent6"/>
                </a:solidFill>
                <a:latin typeface="IBM Plex Sans"/>
                <a:ea typeface="IBM Plex Sans"/>
                <a:cs typeface="IBM Plex Sans"/>
                <a:sym typeface="IBM Plex Sans"/>
              </a:rPr>
              <a:t>This is what decompositional models do</a:t>
            </a:r>
            <a:r>
              <a:rPr lang="en" sz="1800">
                <a:solidFill>
                  <a:schemeClr val="accent6"/>
                </a:solidFill>
                <a:latin typeface="IBM Plex Sans"/>
                <a:ea typeface="IBM Plex Sans"/>
                <a:cs typeface="IBM Plex Sans"/>
                <a:sym typeface="IBM Plex Sans"/>
              </a:rPr>
              <a:t>.</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800">
                <a:solidFill>
                  <a:schemeClr val="accent6"/>
                </a:solidFill>
                <a:latin typeface="IBM Plex Sans"/>
                <a:ea typeface="IBM Plex Sans"/>
                <a:cs typeface="IBM Plex Sans"/>
                <a:sym typeface="IBM Plex Sans"/>
              </a:rPr>
              <a:t>The decomposition of time series is a statistical task that deconstructs a time series into several components, each representing one of the underlying categories of patterns.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800">
                <a:solidFill>
                  <a:schemeClr val="accent6"/>
                </a:solidFill>
                <a:latin typeface="IBM Plex Sans"/>
                <a:ea typeface="IBM Plex Sans"/>
                <a:cs typeface="IBM Plex Sans"/>
                <a:sym typeface="IBM Plex Sans"/>
              </a:rPr>
              <a:t>When we decompose a time series into components, we think of a time series as comprising three components: </a:t>
            </a:r>
            <a:r>
              <a:rPr b="1" i="1" lang="en" sz="1800" u="sng">
                <a:solidFill>
                  <a:schemeClr val="accent6"/>
                </a:solidFill>
                <a:latin typeface="IBM Plex Sans"/>
                <a:ea typeface="IBM Plex Sans"/>
                <a:cs typeface="IBM Plex Sans"/>
                <a:sym typeface="IBM Plex Sans"/>
              </a:rPr>
              <a:t>a trend component, a seasonal component, and residuals or ”noise”</a:t>
            </a:r>
            <a:r>
              <a:rPr lang="en" sz="1800">
                <a:solidFill>
                  <a:schemeClr val="accent6"/>
                </a:solidFill>
                <a:latin typeface="IBM Plex Sans"/>
                <a:ea typeface="IBM Plex Sans"/>
                <a:cs typeface="IBM Plex Sans"/>
                <a:sym typeface="IBM Plex Sans"/>
              </a:rPr>
              <a:t> (containing anything else in the time series).</a:t>
            </a:r>
            <a:endParaRPr sz="1800">
              <a:solidFill>
                <a:schemeClr val="accent6"/>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nvSpPr>
        <p:spPr>
          <a:xfrm>
            <a:off x="833300" y="532200"/>
            <a:ext cx="79041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6"/>
                </a:solidFill>
                <a:latin typeface="IBM Plex Sans"/>
                <a:ea typeface="IBM Plex Sans"/>
                <a:cs typeface="IBM Plex Sans"/>
                <a:sym typeface="IBM Plex Sans"/>
              </a:rPr>
              <a:t>There are two main types of decomposition: </a:t>
            </a:r>
            <a:r>
              <a:rPr b="1" lang="en" sz="2000" u="sng">
                <a:solidFill>
                  <a:schemeClr val="accent6"/>
                </a:solidFill>
                <a:latin typeface="IBM Plex Sans"/>
                <a:ea typeface="IBM Plex Sans"/>
                <a:cs typeface="IBM Plex Sans"/>
                <a:sym typeface="IBM Plex Sans"/>
              </a:rPr>
              <a:t>decomposition based on rates of change and decomposition based on predictability.</a:t>
            </a:r>
            <a:endParaRPr b="1" sz="2000" u="sng">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sz="2700">
                <a:solidFill>
                  <a:schemeClr val="accent6"/>
                </a:solidFill>
                <a:latin typeface="IBM Plex Sans"/>
                <a:ea typeface="IBM Plex Sans"/>
                <a:cs typeface="IBM Plex Sans"/>
                <a:sym typeface="IBM Plex Sans"/>
              </a:rPr>
              <a:t>Decomposition based on rates of change</a:t>
            </a:r>
            <a:endParaRPr b="1" sz="2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This is an important time series analysis technique, especially for </a:t>
            </a:r>
            <a:r>
              <a:rPr lang="en" sz="1700" u="sng">
                <a:solidFill>
                  <a:schemeClr val="accent6"/>
                </a:solidFill>
                <a:latin typeface="IBM Plex Sans"/>
                <a:ea typeface="IBM Plex Sans"/>
                <a:cs typeface="IBM Plex Sans"/>
                <a:sym typeface="IBM Plex Sans"/>
              </a:rPr>
              <a:t>seasonal</a:t>
            </a:r>
            <a:r>
              <a:rPr lang="en" sz="1700">
                <a:solidFill>
                  <a:schemeClr val="accent6"/>
                </a:solidFill>
                <a:latin typeface="IBM Plex Sans"/>
                <a:ea typeface="IBM Plex Sans"/>
                <a:cs typeface="IBM Plex Sans"/>
                <a:sym typeface="IBM Plex Sans"/>
              </a:rPr>
              <a:t> </a:t>
            </a:r>
            <a:r>
              <a:rPr lang="en" sz="1700" u="sng">
                <a:solidFill>
                  <a:schemeClr val="accent6"/>
                </a:solidFill>
                <a:latin typeface="IBM Plex Sans"/>
                <a:ea typeface="IBM Plex Sans"/>
                <a:cs typeface="IBM Plex Sans"/>
                <a:sym typeface="IBM Plex Sans"/>
              </a:rPr>
              <a:t>adjustment</a:t>
            </a:r>
            <a:r>
              <a:rPr lang="en" sz="1700">
                <a:solidFill>
                  <a:schemeClr val="accent6"/>
                </a:solidFill>
                <a:latin typeface="IBM Plex Sans"/>
                <a:ea typeface="IBM Plex Sans"/>
                <a:cs typeface="IBM Plex Sans"/>
                <a:sym typeface="IBM Plex Sans"/>
              </a:rPr>
              <a:t>. It seeks to construct, from an observed time series, a number of component series (that could be used to reconstruct the original by additions or multiplications) where each of these has a certain characteristic or type of behavior.</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If data shows some </a:t>
            </a:r>
            <a:r>
              <a:rPr lang="en" sz="1700" u="sng">
                <a:solidFill>
                  <a:schemeClr val="accent6"/>
                </a:solidFill>
                <a:latin typeface="IBM Plex Sans"/>
                <a:ea typeface="IBM Plex Sans"/>
                <a:cs typeface="IBM Plex Sans"/>
                <a:sym typeface="IBM Plex Sans"/>
              </a:rPr>
              <a:t>seasonality (e.g. daily, weekly, quarterly, yearly)</a:t>
            </a:r>
            <a:r>
              <a:rPr lang="en" sz="1700">
                <a:solidFill>
                  <a:schemeClr val="accent6"/>
                </a:solidFill>
                <a:latin typeface="IBM Plex Sans"/>
                <a:ea typeface="IBM Plex Sans"/>
                <a:cs typeface="IBM Plex Sans"/>
                <a:sym typeface="IBM Plex Sans"/>
              </a:rPr>
              <a:t> it may be useful to </a:t>
            </a:r>
            <a:r>
              <a:rPr lang="en" sz="1700" u="sng">
                <a:solidFill>
                  <a:schemeClr val="accent6"/>
                </a:solidFill>
                <a:latin typeface="IBM Plex Sans"/>
                <a:ea typeface="IBM Plex Sans"/>
                <a:cs typeface="IBM Plex Sans"/>
                <a:sym typeface="IBM Plex Sans"/>
              </a:rPr>
              <a:t>decompose the original time series</a:t>
            </a:r>
            <a:r>
              <a:rPr lang="en" sz="1700">
                <a:solidFill>
                  <a:schemeClr val="accent6"/>
                </a:solidFill>
                <a:latin typeface="IBM Plex Sans"/>
                <a:ea typeface="IBM Plex Sans"/>
                <a:cs typeface="IBM Plex Sans"/>
                <a:sym typeface="IBM Plex Sans"/>
              </a:rPr>
              <a:t> into the sum of three components:</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Y(t) = S(t) + T(t) + R(t)</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where S(t) is the seasonal component, T(t) is the trend-cycle component, and R(t) is the remainder component.</a:t>
            </a:r>
            <a:endParaRPr sz="1700">
              <a:solidFill>
                <a:schemeClr val="accent6"/>
              </a:solidFill>
              <a:latin typeface="IBM Plex Sans"/>
              <a:ea typeface="IBM Plex Sans"/>
              <a:cs typeface="IBM Plex Sans"/>
              <a:sym typeface="IBM Plex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txBox="1"/>
          <p:nvPr/>
        </p:nvSpPr>
        <p:spPr>
          <a:xfrm>
            <a:off x="805600" y="359425"/>
            <a:ext cx="7622400" cy="430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IBM Plex Sans Medium"/>
                <a:ea typeface="IBM Plex Sans Medium"/>
                <a:cs typeface="IBM Plex Sans Medium"/>
                <a:sym typeface="IBM Plex Sans Medium"/>
              </a:rPr>
              <a:t>There are several techniques to estimate such a decomposition. The most basic one is called </a:t>
            </a:r>
            <a:r>
              <a:rPr b="1" lang="en" u="sng">
                <a:solidFill>
                  <a:schemeClr val="accent6"/>
                </a:solidFill>
                <a:latin typeface="IBM Plex Sans"/>
                <a:ea typeface="IBM Plex Sans"/>
                <a:cs typeface="IBM Plex Sans"/>
                <a:sym typeface="IBM Plex Sans"/>
              </a:rPr>
              <a:t>classical decomposition</a:t>
            </a:r>
            <a:r>
              <a:rPr lang="en">
                <a:solidFill>
                  <a:schemeClr val="accent6"/>
                </a:solidFill>
                <a:latin typeface="IBM Plex Sans Medium"/>
                <a:ea typeface="IBM Plex Sans Medium"/>
                <a:cs typeface="IBM Plex Sans Medium"/>
                <a:sym typeface="IBM Plex Sans Medium"/>
              </a:rPr>
              <a:t> and consists in:</a:t>
            </a:r>
            <a:endParaRPr>
              <a:solidFill>
                <a:schemeClr val="accent6"/>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accent6"/>
              </a:buClr>
              <a:buSzPts val="1400"/>
              <a:buFont typeface="IBM Plex Sans Medium"/>
              <a:buAutoNum type="arabicPeriod"/>
            </a:pPr>
            <a:r>
              <a:rPr lang="en">
                <a:solidFill>
                  <a:schemeClr val="accent6"/>
                </a:solidFill>
                <a:latin typeface="IBM Plex Sans Medium"/>
                <a:ea typeface="IBM Plex Sans Medium"/>
                <a:cs typeface="IBM Plex Sans Medium"/>
                <a:sym typeface="IBM Plex Sans Medium"/>
              </a:rPr>
              <a:t>Estimating trend T(t) through a rolling mean</a:t>
            </a:r>
            <a:endParaRPr>
              <a:solidFill>
                <a:schemeClr val="accent6"/>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accent6"/>
              </a:buClr>
              <a:buSzPts val="1400"/>
              <a:buFont typeface="IBM Plex Sans Medium"/>
              <a:buAutoNum type="arabicPeriod"/>
            </a:pPr>
            <a:r>
              <a:rPr lang="en">
                <a:solidFill>
                  <a:schemeClr val="accent6"/>
                </a:solidFill>
                <a:latin typeface="IBM Plex Sans Medium"/>
                <a:ea typeface="IBM Plex Sans Medium"/>
                <a:cs typeface="IBM Plex Sans Medium"/>
                <a:sym typeface="IBM Plex Sans Medium"/>
              </a:rPr>
              <a:t>Computing S(t) as the average detrended series Y(t)-T(t) for each season (e.g. for each month)</a:t>
            </a:r>
            <a:endParaRPr>
              <a:solidFill>
                <a:schemeClr val="accent6"/>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accent6"/>
              </a:buClr>
              <a:buSzPts val="1400"/>
              <a:buFont typeface="IBM Plex Sans Medium"/>
              <a:buAutoNum type="arabicPeriod"/>
            </a:pPr>
            <a:r>
              <a:rPr lang="en">
                <a:solidFill>
                  <a:schemeClr val="accent6"/>
                </a:solidFill>
                <a:latin typeface="IBM Plex Sans Medium"/>
                <a:ea typeface="IBM Plex Sans Medium"/>
                <a:cs typeface="IBM Plex Sans Medium"/>
                <a:sym typeface="IBM Plex Sans Medium"/>
              </a:rPr>
              <a:t>Computing the remainder series as R(t)=Y(t)-T(t)-S(t)</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b="1" lang="en" sz="1600">
                <a:solidFill>
                  <a:schemeClr val="accent6"/>
                </a:solidFill>
                <a:latin typeface="IBM Plex Sans"/>
                <a:ea typeface="IBM Plex Sans"/>
                <a:cs typeface="IBM Plex Sans"/>
                <a:sym typeface="IBM Plex Sans"/>
              </a:rPr>
              <a:t>Time series can also be decomposed into:</a:t>
            </a:r>
            <a:endParaRPr b="1" sz="1600">
              <a:solidFill>
                <a:schemeClr val="accent6"/>
              </a:solidFill>
              <a:latin typeface="IBM Plex Sans"/>
              <a:ea typeface="IBM Plex Sans"/>
              <a:cs typeface="IBM Plex Sans"/>
              <a:sym typeface="IBM Plex Sans"/>
            </a:endParaRPr>
          </a:p>
          <a:p>
            <a:pPr indent="-317500" lvl="0" marL="457200" rtl="0" algn="l">
              <a:spcBef>
                <a:spcPts val="0"/>
              </a:spcBef>
              <a:spcAft>
                <a:spcPts val="0"/>
              </a:spcAft>
              <a:buClr>
                <a:schemeClr val="accent6"/>
              </a:buClr>
              <a:buSzPts val="1400"/>
              <a:buFont typeface="IBM Plex Sans Medium"/>
              <a:buChar char="●"/>
            </a:pPr>
            <a:r>
              <a:rPr lang="en">
                <a:solidFill>
                  <a:schemeClr val="accent6"/>
                </a:solidFill>
                <a:latin typeface="IBM Plex Sans Medium"/>
                <a:ea typeface="IBM Plex Sans Medium"/>
                <a:cs typeface="IBM Plex Sans Medium"/>
                <a:sym typeface="IBM Plex Sans Medium"/>
              </a:rPr>
              <a:t>T</a:t>
            </a:r>
            <a:r>
              <a:rPr baseline="-25000" lang="en">
                <a:solidFill>
                  <a:schemeClr val="accent6"/>
                </a:solidFill>
                <a:latin typeface="IBM Plex Sans Medium"/>
                <a:ea typeface="IBM Plex Sans Medium"/>
                <a:cs typeface="IBM Plex Sans Medium"/>
                <a:sym typeface="IBM Plex Sans Medium"/>
              </a:rPr>
              <a:t>t</a:t>
            </a:r>
            <a:r>
              <a:rPr lang="en">
                <a:solidFill>
                  <a:schemeClr val="accent6"/>
                </a:solidFill>
                <a:latin typeface="IBM Plex Sans Medium"/>
                <a:ea typeface="IBM Plex Sans Medium"/>
                <a:cs typeface="IBM Plex Sans Medium"/>
                <a:sym typeface="IBM Plex Sans Medium"/>
              </a:rPr>
              <a:t> , the trend component at time t, which reflects the long-term progression of the series. A trend exists when there is a persistent increasing or decreasing direction in the data.</a:t>
            </a:r>
            <a:endParaRPr>
              <a:solidFill>
                <a:schemeClr val="accent6"/>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accent6"/>
              </a:buClr>
              <a:buSzPts val="1400"/>
              <a:buFont typeface="IBM Plex Sans Medium"/>
              <a:buChar char="●"/>
            </a:pPr>
            <a:r>
              <a:rPr lang="en">
                <a:solidFill>
                  <a:schemeClr val="accent6"/>
                </a:solidFill>
                <a:latin typeface="IBM Plex Sans Medium"/>
                <a:ea typeface="IBM Plex Sans Medium"/>
                <a:cs typeface="IBM Plex Sans Medium"/>
                <a:sym typeface="IBM Plex Sans Medium"/>
              </a:rPr>
              <a:t>C</a:t>
            </a:r>
            <a:r>
              <a:rPr baseline="-25000" lang="en">
                <a:solidFill>
                  <a:schemeClr val="accent6"/>
                </a:solidFill>
                <a:latin typeface="IBM Plex Sans Medium"/>
                <a:ea typeface="IBM Plex Sans Medium"/>
                <a:cs typeface="IBM Plex Sans Medium"/>
                <a:sym typeface="IBM Plex Sans Medium"/>
              </a:rPr>
              <a:t>t</a:t>
            </a:r>
            <a:r>
              <a:rPr lang="en">
                <a:solidFill>
                  <a:schemeClr val="accent6"/>
                </a:solidFill>
                <a:latin typeface="IBM Plex Sans Medium"/>
                <a:ea typeface="IBM Plex Sans Medium"/>
                <a:cs typeface="IBM Plex Sans Medium"/>
                <a:sym typeface="IBM Plex Sans Medium"/>
              </a:rPr>
              <a:t>, the cyclical component at time t, which reflects repeated but non-periodic fluctuations. The duration of these fluctuations is usually of at least two years.</a:t>
            </a:r>
            <a:endParaRPr>
              <a:solidFill>
                <a:schemeClr val="accent6"/>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accent6"/>
              </a:buClr>
              <a:buSzPts val="1400"/>
              <a:buFont typeface="IBM Plex Sans Medium"/>
              <a:buChar char="●"/>
            </a:pPr>
            <a:r>
              <a:rPr lang="en">
                <a:solidFill>
                  <a:schemeClr val="accent6"/>
                </a:solidFill>
                <a:latin typeface="IBM Plex Sans Medium"/>
                <a:ea typeface="IBM Plex Sans Medium"/>
                <a:cs typeface="IBM Plex Sans Medium"/>
                <a:sym typeface="IBM Plex Sans Medium"/>
              </a:rPr>
              <a:t>S</a:t>
            </a:r>
            <a:r>
              <a:rPr baseline="-25000" lang="en">
                <a:solidFill>
                  <a:schemeClr val="accent6"/>
                </a:solidFill>
                <a:latin typeface="IBM Plex Sans Medium"/>
                <a:ea typeface="IBM Plex Sans Medium"/>
                <a:cs typeface="IBM Plex Sans Medium"/>
                <a:sym typeface="IBM Plex Sans Medium"/>
              </a:rPr>
              <a:t>t</a:t>
            </a:r>
            <a:r>
              <a:rPr lang="en">
                <a:solidFill>
                  <a:schemeClr val="accent6"/>
                </a:solidFill>
                <a:latin typeface="IBM Plex Sans Medium"/>
                <a:ea typeface="IBM Plex Sans Medium"/>
                <a:cs typeface="IBM Plex Sans Medium"/>
                <a:sym typeface="IBM Plex Sans Medium"/>
              </a:rPr>
              <a:t>, the seasonal component at time t, reflecting seasonality (seasonal variation). Seasonality occurs over a fixed and known time period (e.g., the quarter of the year, the month, or day of the week).</a:t>
            </a:r>
            <a:endParaRPr>
              <a:solidFill>
                <a:schemeClr val="accent6"/>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accent6"/>
              </a:buClr>
              <a:buSzPts val="1400"/>
              <a:buFont typeface="IBM Plex Sans Medium"/>
              <a:buChar char="●"/>
            </a:pPr>
            <a:r>
              <a:rPr lang="en">
                <a:solidFill>
                  <a:schemeClr val="accent6"/>
                </a:solidFill>
                <a:latin typeface="IBM Plex Sans Medium"/>
                <a:ea typeface="IBM Plex Sans Medium"/>
                <a:cs typeface="IBM Plex Sans Medium"/>
                <a:sym typeface="IBM Plex Sans Medium"/>
              </a:rPr>
              <a:t>I</a:t>
            </a:r>
            <a:r>
              <a:rPr baseline="-25000" lang="en">
                <a:solidFill>
                  <a:schemeClr val="accent6"/>
                </a:solidFill>
                <a:latin typeface="IBM Plex Sans Medium"/>
                <a:ea typeface="IBM Plex Sans Medium"/>
                <a:cs typeface="IBM Plex Sans Medium"/>
                <a:sym typeface="IBM Plex Sans Medium"/>
              </a:rPr>
              <a:t>t</a:t>
            </a:r>
            <a:r>
              <a:rPr lang="en">
                <a:solidFill>
                  <a:schemeClr val="accent6"/>
                </a:solidFill>
                <a:latin typeface="IBM Plex Sans Medium"/>
                <a:ea typeface="IBM Plex Sans Medium"/>
                <a:cs typeface="IBM Plex Sans Medium"/>
                <a:sym typeface="IBM Plex Sans Medium"/>
              </a:rPr>
              <a:t>, the irregular component (“residuals” or "noise") at time t, which describes random, irregular influences.</a:t>
            </a:r>
            <a:endParaRPr>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720000" y="437100"/>
            <a:ext cx="7704000" cy="12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Additive &amp; Multiplicative Decomposition</a:t>
            </a:r>
            <a:endParaRPr/>
          </a:p>
        </p:txBody>
      </p:sp>
      <p:sp>
        <p:nvSpPr>
          <p:cNvPr id="282" name="Google Shape;282;p31"/>
          <p:cNvSpPr txBox="1"/>
          <p:nvPr/>
        </p:nvSpPr>
        <p:spPr>
          <a:xfrm>
            <a:off x="811850" y="1698000"/>
            <a:ext cx="4598100" cy="105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chemeClr val="accent6"/>
                </a:solidFill>
                <a:latin typeface="IBM Plex Sans"/>
                <a:ea typeface="IBM Plex Sans"/>
                <a:cs typeface="IBM Plex Sans"/>
                <a:sym typeface="IBM Plex Sans"/>
              </a:rPr>
              <a:t>In an additive time series, the components add together to make the time series.</a:t>
            </a:r>
            <a:endParaRPr u="sng">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6"/>
                </a:solidFill>
                <a:latin typeface="IBM Plex Sans"/>
                <a:ea typeface="IBM Plex Sans"/>
                <a:cs typeface="IBM Plex Sans"/>
                <a:sym typeface="IBM Plex Sans"/>
              </a:rPr>
              <a:t>An additive model is used when the variations around the trend do not vary with the level of the time series.</a:t>
            </a:r>
            <a:endParaRPr>
              <a:solidFill>
                <a:schemeClr val="accent6"/>
              </a:solidFill>
              <a:latin typeface="IBM Plex Sans"/>
              <a:ea typeface="IBM Plex Sans"/>
              <a:cs typeface="IBM Plex Sans"/>
              <a:sym typeface="IBM Plex Sans"/>
            </a:endParaRPr>
          </a:p>
        </p:txBody>
      </p:sp>
      <p:pic>
        <p:nvPicPr>
          <p:cNvPr id="283" name="Google Shape;283;p31"/>
          <p:cNvPicPr preferRelativeResize="0"/>
          <p:nvPr/>
        </p:nvPicPr>
        <p:blipFill rotWithShape="1">
          <a:blip r:embed="rId3">
            <a:alphaModFix/>
          </a:blip>
          <a:srcRect b="53326" l="59190" r="25629" t="40645"/>
          <a:stretch/>
        </p:blipFill>
        <p:spPr>
          <a:xfrm>
            <a:off x="5808876" y="1962227"/>
            <a:ext cx="2615125" cy="583724"/>
          </a:xfrm>
          <a:prstGeom prst="rect">
            <a:avLst/>
          </a:prstGeom>
          <a:noFill/>
          <a:ln>
            <a:noFill/>
          </a:ln>
        </p:spPr>
      </p:pic>
      <p:sp>
        <p:nvSpPr>
          <p:cNvPr id="284" name="Google Shape;284;p31"/>
          <p:cNvSpPr txBox="1"/>
          <p:nvPr/>
        </p:nvSpPr>
        <p:spPr>
          <a:xfrm>
            <a:off x="720000" y="2958900"/>
            <a:ext cx="4839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IBM Plex Sans"/>
                <a:ea typeface="IBM Plex Sans"/>
                <a:cs typeface="IBM Plex Sans"/>
                <a:sym typeface="IBM Plex Sans"/>
              </a:rPr>
              <a:t>Rather than a sum, </a:t>
            </a:r>
            <a:r>
              <a:rPr lang="en" u="sng">
                <a:solidFill>
                  <a:schemeClr val="accent6"/>
                </a:solidFill>
                <a:latin typeface="IBM Plex Sans"/>
                <a:ea typeface="IBM Plex Sans"/>
                <a:cs typeface="IBM Plex Sans"/>
                <a:sym typeface="IBM Plex Sans"/>
              </a:rPr>
              <a:t>the multiplicative decomposition argues that time series data is a function of the product of its components.</a:t>
            </a:r>
            <a:r>
              <a:rPr lang="en">
                <a:solidFill>
                  <a:schemeClr val="accent6"/>
                </a:solidFill>
                <a:latin typeface="IBM Plex Sans"/>
                <a:ea typeface="IBM Plex Sans"/>
                <a:cs typeface="IBM Plex Sans"/>
                <a:sym typeface="IBM Plex Sans"/>
              </a:rPr>
              <a:t> </a:t>
            </a:r>
            <a:endParaRPr>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6"/>
                </a:solidFill>
                <a:latin typeface="IBM Plex Sans"/>
                <a:ea typeface="IBM Plex Sans"/>
                <a:cs typeface="IBM Plex Sans"/>
                <a:sym typeface="IBM Plex Sans"/>
              </a:rPr>
              <a:t>We can usually identify an additive or multiplicative time series from its variation. If the magnitude of the seasonal component changes with time, then the series is multiplicative. Otherwise, the series is additive</a:t>
            </a:r>
            <a:endParaRPr>
              <a:solidFill>
                <a:schemeClr val="accent6"/>
              </a:solidFill>
              <a:latin typeface="IBM Plex Sans"/>
              <a:ea typeface="IBM Plex Sans"/>
              <a:cs typeface="IBM Plex Sans"/>
              <a:sym typeface="IBM Plex Sans"/>
            </a:endParaRPr>
          </a:p>
        </p:txBody>
      </p:sp>
      <p:pic>
        <p:nvPicPr>
          <p:cNvPr id="285" name="Google Shape;285;p31"/>
          <p:cNvPicPr preferRelativeResize="0"/>
          <p:nvPr/>
        </p:nvPicPr>
        <p:blipFill rotWithShape="1">
          <a:blip r:embed="rId4">
            <a:alphaModFix/>
          </a:blip>
          <a:srcRect b="47799" l="60022" r="26107" t="48006"/>
          <a:stretch/>
        </p:blipFill>
        <p:spPr>
          <a:xfrm>
            <a:off x="5808875" y="3504275"/>
            <a:ext cx="2931101" cy="498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4"/>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a:t>
            </a:r>
            <a:endParaRPr/>
          </a:p>
        </p:txBody>
      </p:sp>
      <p:sp>
        <p:nvSpPr>
          <p:cNvPr id="128" name="Google Shape;128;p1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accent6"/>
              </a:buClr>
              <a:buSzPts val="1700"/>
              <a:buFont typeface="IBM Plex Sans Medium"/>
              <a:buChar char="●"/>
            </a:pPr>
            <a:r>
              <a:rPr lang="en" sz="1700">
                <a:solidFill>
                  <a:schemeClr val="accent6"/>
                </a:solidFill>
              </a:rPr>
              <a:t>Time series forecasting</a:t>
            </a:r>
            <a:endParaRPr sz="1700">
              <a:solidFill>
                <a:schemeClr val="accent6"/>
              </a:solidFill>
            </a:endParaRPr>
          </a:p>
          <a:p>
            <a:pPr indent="-336550" lvl="0" marL="457200" rtl="0" algn="l">
              <a:lnSpc>
                <a:spcPct val="115000"/>
              </a:lnSpc>
              <a:spcBef>
                <a:spcPts val="0"/>
              </a:spcBef>
              <a:spcAft>
                <a:spcPts val="0"/>
              </a:spcAft>
              <a:buClr>
                <a:schemeClr val="accent6"/>
              </a:buClr>
              <a:buSzPts val="1700"/>
              <a:buFont typeface="IBM Plex Sans Medium"/>
              <a:buChar char="●"/>
            </a:pPr>
            <a:r>
              <a:rPr lang="en" sz="1700">
                <a:solidFill>
                  <a:schemeClr val="accent6"/>
                </a:solidFill>
              </a:rPr>
              <a:t>Different Components of Time Series</a:t>
            </a:r>
            <a:endParaRPr sz="1700">
              <a:solidFill>
                <a:schemeClr val="accent6"/>
              </a:solidFill>
            </a:endParaRPr>
          </a:p>
          <a:p>
            <a:pPr indent="-336550" lvl="0" marL="457200" rtl="0" algn="l">
              <a:lnSpc>
                <a:spcPct val="115000"/>
              </a:lnSpc>
              <a:spcBef>
                <a:spcPts val="0"/>
              </a:spcBef>
              <a:spcAft>
                <a:spcPts val="0"/>
              </a:spcAft>
              <a:buClr>
                <a:schemeClr val="accent6"/>
              </a:buClr>
              <a:buSzPts val="1700"/>
              <a:buFont typeface="IBM Plex Sans Medium"/>
              <a:buChar char="●"/>
            </a:pPr>
            <a:r>
              <a:rPr lang="en" sz="1700">
                <a:solidFill>
                  <a:schemeClr val="accent6"/>
                </a:solidFill>
              </a:rPr>
              <a:t>Decomposition and Stationarity Test</a:t>
            </a:r>
            <a:endParaRPr sz="1700">
              <a:solidFill>
                <a:schemeClr val="accent6"/>
              </a:solidFill>
            </a:endParaRPr>
          </a:p>
          <a:p>
            <a:pPr indent="-336550" lvl="0" marL="457200" rtl="0" algn="l">
              <a:lnSpc>
                <a:spcPct val="115000"/>
              </a:lnSpc>
              <a:spcBef>
                <a:spcPts val="0"/>
              </a:spcBef>
              <a:spcAft>
                <a:spcPts val="0"/>
              </a:spcAft>
              <a:buClr>
                <a:schemeClr val="accent6"/>
              </a:buClr>
              <a:buSzPts val="1700"/>
              <a:buFont typeface="IBM Plex Sans Medium"/>
              <a:buChar char="●"/>
            </a:pPr>
            <a:r>
              <a:rPr lang="en" sz="1700">
                <a:solidFill>
                  <a:schemeClr val="accent6"/>
                </a:solidFill>
              </a:rPr>
              <a:t>Data Transformation to Achieve Stationarity</a:t>
            </a:r>
            <a:endParaRPr sz="1700">
              <a:solidFill>
                <a:schemeClr val="accent6"/>
              </a:solidFill>
            </a:endParaRPr>
          </a:p>
          <a:p>
            <a:pPr indent="-336550" lvl="0" marL="457200" rtl="0" algn="l">
              <a:lnSpc>
                <a:spcPct val="115000"/>
              </a:lnSpc>
              <a:spcBef>
                <a:spcPts val="0"/>
              </a:spcBef>
              <a:spcAft>
                <a:spcPts val="0"/>
              </a:spcAft>
              <a:buClr>
                <a:schemeClr val="accent6"/>
              </a:buClr>
              <a:buSzPts val="1700"/>
              <a:buFont typeface="IBM Plex Sans Medium"/>
              <a:buChar char="●"/>
            </a:pPr>
            <a:r>
              <a:rPr lang="en" sz="1700">
                <a:solidFill>
                  <a:schemeClr val="accent6"/>
                </a:solidFill>
              </a:rPr>
              <a:t>Plotting ACF and PACF</a:t>
            </a:r>
            <a:endParaRPr sz="1700">
              <a:solidFill>
                <a:schemeClr val="accent6"/>
              </a:solidFill>
            </a:endParaRPr>
          </a:p>
          <a:p>
            <a:pPr indent="-336550" lvl="0" marL="457200" rtl="0" algn="l">
              <a:lnSpc>
                <a:spcPct val="115000"/>
              </a:lnSpc>
              <a:spcBef>
                <a:spcPts val="0"/>
              </a:spcBef>
              <a:spcAft>
                <a:spcPts val="0"/>
              </a:spcAft>
              <a:buClr>
                <a:schemeClr val="accent6"/>
              </a:buClr>
              <a:buSzPts val="1700"/>
              <a:buFont typeface="IBM Plex Sans Medium"/>
              <a:buChar char="●"/>
            </a:pPr>
            <a:r>
              <a:rPr lang="en" sz="1700">
                <a:solidFill>
                  <a:schemeClr val="accent6"/>
                </a:solidFill>
              </a:rPr>
              <a:t>Statistical Models of time series forecasting AR MA ARMA ARIMA</a:t>
            </a:r>
            <a:endParaRPr sz="1700">
              <a:solidFill>
                <a:schemeClr val="accent6"/>
              </a:solidFill>
            </a:endParaRPr>
          </a:p>
          <a:p>
            <a:pPr indent="-336550" lvl="0" marL="457200" rtl="0" algn="l">
              <a:lnSpc>
                <a:spcPct val="115000"/>
              </a:lnSpc>
              <a:spcBef>
                <a:spcPts val="0"/>
              </a:spcBef>
              <a:spcAft>
                <a:spcPts val="0"/>
              </a:spcAft>
              <a:buClr>
                <a:schemeClr val="accent6"/>
              </a:buClr>
              <a:buSzPts val="1700"/>
              <a:buFont typeface="IBM Plex Sans Medium"/>
              <a:buChar char="●"/>
            </a:pPr>
            <a:r>
              <a:rPr lang="en" sz="1700">
                <a:solidFill>
                  <a:schemeClr val="accent6"/>
                </a:solidFill>
              </a:rPr>
              <a:t>Time Series Forecasting using Statsmodel library</a:t>
            </a:r>
            <a:endParaRPr sz="170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nvSpPr>
        <p:spPr>
          <a:xfrm>
            <a:off x="632175" y="488500"/>
            <a:ext cx="78015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Here n</a:t>
            </a:r>
            <a:r>
              <a:rPr lang="en" sz="1600">
                <a:solidFill>
                  <a:schemeClr val="accent6"/>
                </a:solidFill>
                <a:latin typeface="IBM Plex Sans"/>
                <a:ea typeface="IBM Plex Sans"/>
                <a:cs typeface="IBM Plex Sans"/>
                <a:sym typeface="IBM Plex Sans"/>
              </a:rPr>
              <a:t>otice that the magnitude of the seasonal component — the difference between the maximum point of the series and the red line — is relatively constant from 2011 onward in the additive time series.</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However, in the multiplicative series, the magnitude of the seasonal component grows as time increases.</a:t>
            </a:r>
            <a:endParaRPr sz="1600">
              <a:solidFill>
                <a:schemeClr val="accent6"/>
              </a:solidFill>
              <a:latin typeface="IBM Plex Sans"/>
              <a:ea typeface="IBM Plex Sans"/>
              <a:cs typeface="IBM Plex Sans"/>
              <a:sym typeface="IBM Plex Sans"/>
            </a:endParaRPr>
          </a:p>
        </p:txBody>
      </p:sp>
      <p:pic>
        <p:nvPicPr>
          <p:cNvPr id="291" name="Google Shape;291;p32"/>
          <p:cNvPicPr preferRelativeResize="0"/>
          <p:nvPr/>
        </p:nvPicPr>
        <p:blipFill>
          <a:blip r:embed="rId3">
            <a:alphaModFix/>
          </a:blip>
          <a:stretch>
            <a:fillRect/>
          </a:stretch>
        </p:blipFill>
        <p:spPr>
          <a:xfrm>
            <a:off x="1642075" y="1399500"/>
            <a:ext cx="5781675" cy="267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nvSpPr>
        <p:spPr>
          <a:xfrm>
            <a:off x="706450" y="401400"/>
            <a:ext cx="74364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accent6"/>
                </a:solidFill>
                <a:latin typeface="IBM Plex Sans"/>
                <a:ea typeface="IBM Plex Sans"/>
                <a:cs typeface="IBM Plex Sans"/>
                <a:sym typeface="IBM Plex Sans"/>
              </a:rPr>
              <a:t>Decomposition based on predictability</a:t>
            </a:r>
            <a:endParaRPr b="1" sz="2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The theory of time series analysis makes use of the idea of decomposing a time series into deterministic and non-deterministic components (or predictable and unpredictable components).</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In statistics, every covariance-stationary time series can be written as the sum of two time series.</a:t>
            </a:r>
            <a:endParaRPr sz="1500">
              <a:solidFill>
                <a:schemeClr val="accent6"/>
              </a:solidFill>
              <a:latin typeface="IBM Plex Sans Medium"/>
              <a:ea typeface="IBM Plex Sans Medium"/>
              <a:cs typeface="IBM Plex Sans Medium"/>
              <a:sym typeface="IBM Plex Sans Medium"/>
            </a:endParaRPr>
          </a:p>
          <a:p>
            <a:pPr indent="45720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Formally:</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Where:</a:t>
            </a:r>
            <a:endParaRPr sz="1500">
              <a:solidFill>
                <a:schemeClr val="accent6"/>
              </a:solidFill>
              <a:latin typeface="IBM Plex Sans Medium"/>
              <a:ea typeface="IBM Plex Sans Medium"/>
              <a:cs typeface="IBM Plex Sans Medium"/>
              <a:sym typeface="IBM Plex Sans Medium"/>
            </a:endParaRPr>
          </a:p>
          <a:p>
            <a:pPr indent="-323850" lvl="0" marL="457200" rtl="0" algn="l">
              <a:spcBef>
                <a:spcPts val="0"/>
              </a:spcBef>
              <a:spcAft>
                <a:spcPts val="0"/>
              </a:spcAft>
              <a:buClr>
                <a:schemeClr val="accent6"/>
              </a:buClr>
              <a:buSzPts val="1500"/>
              <a:buFont typeface="IBM Plex Sans Medium"/>
              <a:buChar char="●"/>
            </a:pPr>
            <a:r>
              <a:rPr lang="en" sz="1500">
                <a:solidFill>
                  <a:schemeClr val="accent6"/>
                </a:solidFill>
                <a:latin typeface="IBM Plex Sans Medium"/>
                <a:ea typeface="IBM Plex Sans Medium"/>
                <a:cs typeface="IBM Plex Sans Medium"/>
                <a:sym typeface="IBM Plex Sans Medium"/>
              </a:rPr>
              <a:t>Y</a:t>
            </a:r>
            <a:r>
              <a:rPr baseline="-25000" lang="en" sz="1500">
                <a:solidFill>
                  <a:schemeClr val="accent6"/>
                </a:solidFill>
                <a:latin typeface="IBM Plex Sans Medium"/>
                <a:ea typeface="IBM Plex Sans Medium"/>
                <a:cs typeface="IBM Plex Sans Medium"/>
                <a:sym typeface="IBM Plex Sans Medium"/>
              </a:rPr>
              <a:t>t</a:t>
            </a:r>
            <a:r>
              <a:rPr lang="en" sz="1500">
                <a:solidFill>
                  <a:schemeClr val="accent6"/>
                </a:solidFill>
                <a:latin typeface="IBM Plex Sans Medium"/>
                <a:ea typeface="IBM Plex Sans Medium"/>
                <a:cs typeface="IBM Plex Sans Medium"/>
                <a:sym typeface="IBM Plex Sans Medium"/>
              </a:rPr>
              <a:t>is the time series being considered,</a:t>
            </a:r>
            <a:endParaRPr sz="1500">
              <a:solidFill>
                <a:schemeClr val="accent6"/>
              </a:solidFill>
              <a:latin typeface="IBM Plex Sans Medium"/>
              <a:ea typeface="IBM Plex Sans Medium"/>
              <a:cs typeface="IBM Plex Sans Medium"/>
              <a:sym typeface="IBM Plex Sans Medium"/>
            </a:endParaRPr>
          </a:p>
          <a:p>
            <a:pPr indent="-323850" lvl="0" marL="457200" rtl="0" algn="l">
              <a:spcBef>
                <a:spcPts val="0"/>
              </a:spcBef>
              <a:spcAft>
                <a:spcPts val="0"/>
              </a:spcAft>
              <a:buClr>
                <a:schemeClr val="accent6"/>
              </a:buClr>
              <a:buSzPts val="1500"/>
              <a:buFont typeface="IBM Plex Sans Medium"/>
              <a:buChar char="●"/>
            </a:pPr>
            <a:r>
              <a:rPr lang="en" sz="1500">
                <a:solidFill>
                  <a:schemeClr val="accent6"/>
                </a:solidFill>
                <a:latin typeface="IBM Plex Sans Medium"/>
                <a:ea typeface="IBM Plex Sans Medium"/>
                <a:cs typeface="IBM Plex Sans Medium"/>
                <a:sym typeface="IBM Plex Sans Medium"/>
              </a:rPr>
              <a:t>E</a:t>
            </a:r>
            <a:r>
              <a:rPr baseline="-25000" lang="en" sz="1500">
                <a:solidFill>
                  <a:schemeClr val="accent6"/>
                </a:solidFill>
                <a:latin typeface="IBM Plex Sans Medium"/>
                <a:ea typeface="IBM Plex Sans Medium"/>
                <a:cs typeface="IBM Plex Sans Medium"/>
                <a:sym typeface="IBM Plex Sans Medium"/>
              </a:rPr>
              <a:t>t</a:t>
            </a:r>
            <a:r>
              <a:rPr lang="en" sz="1500">
                <a:solidFill>
                  <a:schemeClr val="accent6"/>
                </a:solidFill>
                <a:latin typeface="IBM Plex Sans Medium"/>
                <a:ea typeface="IBM Plex Sans Medium"/>
                <a:cs typeface="IBM Plex Sans Medium"/>
                <a:sym typeface="IBM Plex Sans Medium"/>
              </a:rPr>
              <a:t>is an uncorrelated sequence which is the innovation process to the process — that is, a white noise process that is input to the linear filter {b</a:t>
            </a:r>
            <a:r>
              <a:rPr baseline="-25000" lang="en" sz="1500">
                <a:solidFill>
                  <a:schemeClr val="accent6"/>
                </a:solidFill>
                <a:latin typeface="IBM Plex Sans Medium"/>
                <a:ea typeface="IBM Plex Sans Medium"/>
                <a:cs typeface="IBM Plex Sans Medium"/>
                <a:sym typeface="IBM Plex Sans Medium"/>
              </a:rPr>
              <a:t>j}</a:t>
            </a:r>
            <a:endParaRPr sz="1500">
              <a:solidFill>
                <a:schemeClr val="accent6"/>
              </a:solidFill>
              <a:latin typeface="IBM Plex Sans Medium"/>
              <a:ea typeface="IBM Plex Sans Medium"/>
              <a:cs typeface="IBM Plex Sans Medium"/>
              <a:sym typeface="IBM Plex Sans Medium"/>
            </a:endParaRPr>
          </a:p>
          <a:p>
            <a:pPr indent="-323850" lvl="0" marL="457200" rtl="0" algn="l">
              <a:spcBef>
                <a:spcPts val="0"/>
              </a:spcBef>
              <a:spcAft>
                <a:spcPts val="0"/>
              </a:spcAft>
              <a:buClr>
                <a:schemeClr val="accent6"/>
              </a:buClr>
              <a:buSzPts val="1500"/>
              <a:buFont typeface="IBM Plex Sans Medium"/>
              <a:buChar char="●"/>
            </a:pPr>
            <a:r>
              <a:rPr lang="en" sz="1500">
                <a:solidFill>
                  <a:schemeClr val="accent6"/>
                </a:solidFill>
                <a:latin typeface="IBM Plex Sans Medium"/>
                <a:ea typeface="IBM Plex Sans Medium"/>
                <a:cs typeface="IBM Plex Sans Medium"/>
                <a:sym typeface="IBM Plex Sans Medium"/>
              </a:rPr>
              <a:t>b is the possibly infinite vector of moving average weights (coefficients or parameters)</a:t>
            </a:r>
            <a:endParaRPr sz="1500">
              <a:solidFill>
                <a:schemeClr val="accent6"/>
              </a:solidFill>
              <a:latin typeface="IBM Plex Sans Medium"/>
              <a:ea typeface="IBM Plex Sans Medium"/>
              <a:cs typeface="IBM Plex Sans Medium"/>
              <a:sym typeface="IBM Plex Sans Medium"/>
            </a:endParaRPr>
          </a:p>
          <a:p>
            <a:pPr indent="-323850" lvl="0" marL="457200" rtl="0" algn="l">
              <a:spcBef>
                <a:spcPts val="0"/>
              </a:spcBef>
              <a:spcAft>
                <a:spcPts val="0"/>
              </a:spcAft>
              <a:buClr>
                <a:schemeClr val="accent6"/>
              </a:buClr>
              <a:buSzPts val="1500"/>
              <a:buFont typeface="IBM Plex Sans Medium"/>
              <a:buChar char="●"/>
            </a:pPr>
            <a:r>
              <a:rPr lang="en" sz="1500">
                <a:solidFill>
                  <a:schemeClr val="accent6"/>
                </a:solidFill>
                <a:latin typeface="IBM Plex Sans Medium"/>
                <a:ea typeface="IBM Plex Sans Medium"/>
                <a:cs typeface="IBM Plex Sans Medium"/>
                <a:sym typeface="IBM Plex Sans Medium"/>
              </a:rPr>
              <a:t>N</a:t>
            </a:r>
            <a:r>
              <a:rPr baseline="-25000" lang="en" sz="1500">
                <a:solidFill>
                  <a:schemeClr val="accent6"/>
                </a:solidFill>
                <a:latin typeface="IBM Plex Sans Medium"/>
                <a:ea typeface="IBM Plex Sans Medium"/>
                <a:cs typeface="IBM Plex Sans Medium"/>
                <a:sym typeface="IBM Plex Sans Medium"/>
              </a:rPr>
              <a:t>t</a:t>
            </a:r>
            <a:r>
              <a:rPr lang="en" sz="1500">
                <a:solidFill>
                  <a:schemeClr val="accent6"/>
                </a:solidFill>
                <a:latin typeface="IBM Plex Sans Medium"/>
                <a:ea typeface="IBM Plex Sans Medium"/>
                <a:cs typeface="IBM Plex Sans Medium"/>
                <a:sym typeface="IBM Plex Sans Medium"/>
              </a:rPr>
              <a:t>is a deterministic time series, such as one represented by a sine wave.</a:t>
            </a:r>
            <a:endParaRPr sz="1500">
              <a:solidFill>
                <a:schemeClr val="accent6"/>
              </a:solidFill>
              <a:latin typeface="IBM Plex Sans Medium"/>
              <a:ea typeface="IBM Plex Sans Medium"/>
              <a:cs typeface="IBM Plex Sans Medium"/>
              <a:sym typeface="IBM Plex Sans Medium"/>
            </a:endParaRPr>
          </a:p>
        </p:txBody>
      </p:sp>
      <p:pic>
        <p:nvPicPr>
          <p:cNvPr id="297" name="Google Shape;297;p33"/>
          <p:cNvPicPr preferRelativeResize="0"/>
          <p:nvPr/>
        </p:nvPicPr>
        <p:blipFill rotWithShape="1">
          <a:blip r:embed="rId3">
            <a:alphaModFix/>
          </a:blip>
          <a:srcRect b="49398" l="59502" r="26129" t="42154"/>
          <a:stretch/>
        </p:blipFill>
        <p:spPr>
          <a:xfrm>
            <a:off x="4251100" y="2059623"/>
            <a:ext cx="2912599" cy="962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Different Classes Of Time Series Data</a:t>
            </a:r>
            <a:endParaRPr sz="3300"/>
          </a:p>
        </p:txBody>
      </p:sp>
      <p:pic>
        <p:nvPicPr>
          <p:cNvPr id="303" name="Google Shape;303;p34"/>
          <p:cNvPicPr preferRelativeResize="0"/>
          <p:nvPr/>
        </p:nvPicPr>
        <p:blipFill>
          <a:blip r:embed="rId3">
            <a:alphaModFix amt="30000"/>
          </a:blip>
          <a:stretch>
            <a:fillRect/>
          </a:stretch>
        </p:blipFill>
        <p:spPr>
          <a:xfrm>
            <a:off x="2455325" y="1267373"/>
            <a:ext cx="3568175" cy="3346974"/>
          </a:xfrm>
          <a:prstGeom prst="rect">
            <a:avLst/>
          </a:prstGeom>
          <a:noFill/>
          <a:ln>
            <a:noFill/>
          </a:ln>
        </p:spPr>
      </p:pic>
      <p:sp>
        <p:nvSpPr>
          <p:cNvPr id="304" name="Google Shape;304;p34"/>
          <p:cNvSpPr/>
          <p:nvPr/>
        </p:nvSpPr>
        <p:spPr>
          <a:xfrm>
            <a:off x="2031733" y="2668194"/>
            <a:ext cx="328200" cy="328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txBox="1"/>
          <p:nvPr/>
        </p:nvSpPr>
        <p:spPr>
          <a:xfrm>
            <a:off x="1456913" y="1653825"/>
            <a:ext cx="5565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6"/>
                </a:solidFill>
                <a:latin typeface="IBM Plex Sans"/>
                <a:ea typeface="IBM Plex Sans"/>
                <a:cs typeface="IBM Plex Sans"/>
                <a:sym typeface="IBM Plex Sans"/>
              </a:rPr>
              <a:t>There are two different classes of time-series data:</a:t>
            </a:r>
            <a:endParaRPr sz="24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24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2400">
                <a:solidFill>
                  <a:schemeClr val="accent6"/>
                </a:solidFill>
                <a:latin typeface="IBM Plex Sans"/>
                <a:ea typeface="IBM Plex Sans"/>
                <a:cs typeface="IBM Plex Sans"/>
                <a:sym typeface="IBM Plex Sans"/>
              </a:rPr>
              <a:t> Stationary Data and</a:t>
            </a:r>
            <a:endParaRPr sz="24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2400">
                <a:solidFill>
                  <a:schemeClr val="accent6"/>
                </a:solidFill>
                <a:latin typeface="IBM Plex Sans"/>
                <a:ea typeface="IBM Plex Sans"/>
                <a:cs typeface="IBM Plex Sans"/>
                <a:sym typeface="IBM Plex Sans"/>
              </a:rPr>
              <a:t> Non-stationary Data.</a:t>
            </a:r>
            <a:endParaRPr sz="2400">
              <a:solidFill>
                <a:schemeClr val="accent6"/>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678600" y="226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Stationary Data</a:t>
            </a:r>
            <a:endParaRPr/>
          </a:p>
        </p:txBody>
      </p:sp>
      <p:sp>
        <p:nvSpPr>
          <p:cNvPr id="311" name="Google Shape;311;p35"/>
          <p:cNvSpPr txBox="1"/>
          <p:nvPr/>
        </p:nvSpPr>
        <p:spPr>
          <a:xfrm>
            <a:off x="594900" y="929550"/>
            <a:ext cx="8031300" cy="421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Time series involves the use of data that are indexed by equally spaced increments of time (minutes, hours, days, weeks, etc.). Due to the discrete nature of time series data, many time series data sets have a seasonal and/or trend element built into the data.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The first step in time series modeling is to account for existing seasons (a recurring pattern over a fixed period of time) and/or trends (upward or downward movement in the data).</a:t>
            </a:r>
            <a:r>
              <a:rPr i="1" lang="en" sz="1600" u="sng">
                <a:solidFill>
                  <a:schemeClr val="accent6"/>
                </a:solidFill>
                <a:latin typeface="IBM Plex Sans Medium"/>
                <a:ea typeface="IBM Plex Sans Medium"/>
                <a:cs typeface="IBM Plex Sans Medium"/>
                <a:sym typeface="IBM Plex Sans Medium"/>
              </a:rPr>
              <a:t> Accounting for these embedded patterns is what we call making the data stationary.</a:t>
            </a:r>
            <a:endParaRPr i="1" sz="1600" u="sng">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i="1" sz="1600" u="sng">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700">
                <a:solidFill>
                  <a:schemeClr val="lt1"/>
                </a:solidFill>
                <a:latin typeface="IBM Plex Sans"/>
                <a:ea typeface="IBM Plex Sans"/>
                <a:cs typeface="IBM Plex Sans"/>
                <a:sym typeface="IBM Plex Sans"/>
              </a:rPr>
              <a:t>A stationary time series is one whose properties do not depend on the time at which the series is observed. Thus, </a:t>
            </a:r>
            <a:r>
              <a:rPr b="1" i="1" lang="en" sz="1700" u="sng">
                <a:solidFill>
                  <a:schemeClr val="lt1"/>
                </a:solidFill>
                <a:latin typeface="IBM Plex Sans"/>
                <a:ea typeface="IBM Plex Sans"/>
                <a:cs typeface="IBM Plex Sans"/>
                <a:sym typeface="IBM Plex Sans"/>
              </a:rPr>
              <a:t>time series with trends, or with seasonality, are not stationary</a:t>
            </a:r>
            <a:r>
              <a:rPr lang="en" sz="1700">
                <a:solidFill>
                  <a:schemeClr val="lt1"/>
                </a:solidFill>
                <a:latin typeface="IBM Plex Sans"/>
                <a:ea typeface="IBM Plex Sans"/>
                <a:cs typeface="IBM Plex Sans"/>
                <a:sym typeface="IBM Plex Sans"/>
              </a:rPr>
              <a:t> — the trend and seasonality will affect the value of the time series at different times. On the other hand, a white noise series is stationary — it does not matter when you observe it, it should look much the same at any point in time.</a:t>
            </a:r>
            <a:endParaRPr sz="16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nvSpPr>
        <p:spPr>
          <a:xfrm>
            <a:off x="761400" y="409000"/>
            <a:ext cx="7621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Some cases can be confusing — a time series with cyclic behaviour (but with no trend or seasonality) is stationary. This is because the cycles are not of a fixed length, so before we observe the series we cannot be sure where the peaks and troughs of the cycles will be.</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In general, a stationary time series will have no predictable patterns in the long-term. Time plots will show the series to be roughly horizontal (although some cyclic behaviour is possible), with constant variance.</a:t>
            </a:r>
            <a:endParaRPr sz="1500">
              <a:solidFill>
                <a:schemeClr val="accent6"/>
              </a:solidFill>
              <a:latin typeface="IBM Plex Sans"/>
              <a:ea typeface="IBM Plex Sans"/>
              <a:cs typeface="IBM Plex Sans"/>
              <a:sym typeface="IBM Plex Sans"/>
            </a:endParaRPr>
          </a:p>
        </p:txBody>
      </p:sp>
      <p:pic>
        <p:nvPicPr>
          <p:cNvPr id="317" name="Google Shape;317;p36"/>
          <p:cNvPicPr preferRelativeResize="0"/>
          <p:nvPr/>
        </p:nvPicPr>
        <p:blipFill rotWithShape="1">
          <a:blip r:embed="rId3">
            <a:alphaModFix/>
          </a:blip>
          <a:srcRect b="51566" l="0" r="0" t="0"/>
          <a:stretch/>
        </p:blipFill>
        <p:spPr>
          <a:xfrm>
            <a:off x="1918600" y="2466401"/>
            <a:ext cx="5306802" cy="2491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Properties of Stationary Data</a:t>
            </a:r>
            <a:endParaRPr/>
          </a:p>
        </p:txBody>
      </p:sp>
      <p:cxnSp>
        <p:nvCxnSpPr>
          <p:cNvPr id="323" name="Google Shape;323;p37"/>
          <p:cNvCxnSpPr>
            <a:stCxn id="324" idx="0"/>
            <a:endCxn id="325" idx="2"/>
          </p:cNvCxnSpPr>
          <p:nvPr/>
        </p:nvCxnSpPr>
        <p:spPr>
          <a:xfrm flipH="1" rot="10800000">
            <a:off x="2919900" y="2364175"/>
            <a:ext cx="545100" cy="537300"/>
          </a:xfrm>
          <a:prstGeom prst="bentConnector3">
            <a:avLst>
              <a:gd fmla="val 49989" name="adj1"/>
            </a:avLst>
          </a:prstGeom>
          <a:noFill/>
          <a:ln cap="flat" cmpd="sng" w="9525">
            <a:solidFill>
              <a:schemeClr val="lt1"/>
            </a:solidFill>
            <a:prstDash val="solid"/>
            <a:round/>
            <a:headEnd len="med" w="med" type="none"/>
            <a:tailEnd len="med" w="med" type="none"/>
          </a:ln>
        </p:spPr>
      </p:cxnSp>
      <p:cxnSp>
        <p:nvCxnSpPr>
          <p:cNvPr id="326" name="Google Shape;326;p37"/>
          <p:cNvCxnSpPr>
            <a:stCxn id="325" idx="0"/>
            <a:endCxn id="327" idx="2"/>
          </p:cNvCxnSpPr>
          <p:nvPr/>
        </p:nvCxnSpPr>
        <p:spPr>
          <a:xfrm flipH="1" rot="10800000">
            <a:off x="5671675" y="1828872"/>
            <a:ext cx="545100" cy="535200"/>
          </a:xfrm>
          <a:prstGeom prst="bentConnector3">
            <a:avLst>
              <a:gd fmla="val 49989" name="adj1"/>
            </a:avLst>
          </a:prstGeom>
          <a:noFill/>
          <a:ln cap="flat" cmpd="sng" w="9525">
            <a:solidFill>
              <a:schemeClr val="lt1"/>
            </a:solidFill>
            <a:prstDash val="solid"/>
            <a:round/>
            <a:headEnd len="med" w="med" type="none"/>
            <a:tailEnd len="med" w="med" type="none"/>
          </a:ln>
        </p:spPr>
      </p:cxnSp>
      <p:grpSp>
        <p:nvGrpSpPr>
          <p:cNvPr id="328" name="Google Shape;328;p37"/>
          <p:cNvGrpSpPr/>
          <p:nvPr/>
        </p:nvGrpSpPr>
        <p:grpSpPr>
          <a:xfrm>
            <a:off x="3464875" y="1724472"/>
            <a:ext cx="2206800" cy="1279200"/>
            <a:chOff x="3464875" y="2209969"/>
            <a:chExt cx="2206800" cy="1279200"/>
          </a:xfrm>
        </p:grpSpPr>
        <p:sp>
          <p:nvSpPr>
            <p:cNvPr id="325" name="Google Shape;325;p37"/>
            <p:cNvSpPr/>
            <p:nvPr/>
          </p:nvSpPr>
          <p:spPr>
            <a:xfrm>
              <a:off x="3464875" y="2209969"/>
              <a:ext cx="2206800" cy="1279200"/>
            </a:xfrm>
            <a:prstGeom prst="snip2DiagRect">
              <a:avLst>
                <a:gd fmla="val 0" name="adj1"/>
                <a:gd fmla="val 16667"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txBox="1"/>
            <p:nvPr/>
          </p:nvSpPr>
          <p:spPr>
            <a:xfrm>
              <a:off x="3546225" y="2353997"/>
              <a:ext cx="2043000" cy="89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IBM Plex Sans"/>
                  <a:ea typeface="IBM Plex Sans"/>
                  <a:cs typeface="IBM Plex Sans"/>
                  <a:sym typeface="IBM Plex Sans"/>
                </a:rPr>
                <a:t>Constant Variance</a:t>
              </a:r>
              <a:endParaRPr b="1" sz="2500">
                <a:solidFill>
                  <a:schemeClr val="lt1"/>
                </a:solidFill>
                <a:latin typeface="IBM Plex Sans"/>
                <a:ea typeface="IBM Plex Sans"/>
                <a:cs typeface="IBM Plex Sans"/>
                <a:sym typeface="IBM Plex Sans"/>
              </a:endParaRPr>
            </a:p>
          </p:txBody>
        </p:sp>
      </p:grpSp>
      <p:grpSp>
        <p:nvGrpSpPr>
          <p:cNvPr id="330" name="Google Shape;330;p37"/>
          <p:cNvGrpSpPr/>
          <p:nvPr/>
        </p:nvGrpSpPr>
        <p:grpSpPr>
          <a:xfrm>
            <a:off x="4199020" y="3244335"/>
            <a:ext cx="737395" cy="740333"/>
            <a:chOff x="2601750" y="1612625"/>
            <a:chExt cx="1123050" cy="1127525"/>
          </a:xfrm>
        </p:grpSpPr>
        <p:sp>
          <p:nvSpPr>
            <p:cNvPr id="331" name="Google Shape;331;p37"/>
            <p:cNvSpPr/>
            <p:nvPr/>
          </p:nvSpPr>
          <p:spPr>
            <a:xfrm>
              <a:off x="2601750" y="1612625"/>
              <a:ext cx="1033200" cy="1030200"/>
            </a:xfrm>
            <a:prstGeom prst="snip2DiagRect">
              <a:avLst>
                <a:gd fmla="val 0" name="adj1"/>
                <a:gd fmla="val 16667" name="adj2"/>
              </a:avLst>
            </a:prstGeom>
            <a:solidFill>
              <a:srgbClr val="000328">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2691600" y="1709950"/>
              <a:ext cx="1033200" cy="1030200"/>
            </a:xfrm>
            <a:prstGeom prst="snip2DiagRect">
              <a:avLst>
                <a:gd fmla="val 0" name="adj1"/>
                <a:gd fmla="val 16667"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7"/>
          <p:cNvGrpSpPr/>
          <p:nvPr/>
        </p:nvGrpSpPr>
        <p:grpSpPr>
          <a:xfrm>
            <a:off x="4412332" y="3453218"/>
            <a:ext cx="319342" cy="322550"/>
            <a:chOff x="-64764500" y="2280550"/>
            <a:chExt cx="316650" cy="319800"/>
          </a:xfrm>
        </p:grpSpPr>
        <p:sp>
          <p:nvSpPr>
            <p:cNvPr id="334" name="Google Shape;334;p37"/>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FFFFFF"/>
            </a:solidFill>
            <a:ln>
              <a:noFill/>
            </a:ln>
            <a:effectLst>
              <a:outerShdw blurRad="57150"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FFFFFF"/>
            </a:solidFill>
            <a:ln>
              <a:noFill/>
            </a:ln>
            <a:effectLst>
              <a:outerShdw blurRad="57150"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7"/>
          <p:cNvGrpSpPr/>
          <p:nvPr/>
        </p:nvGrpSpPr>
        <p:grpSpPr>
          <a:xfrm>
            <a:off x="6216650" y="1189138"/>
            <a:ext cx="2206800" cy="1279200"/>
            <a:chOff x="6216650" y="1189138"/>
            <a:chExt cx="2206800" cy="1279200"/>
          </a:xfrm>
        </p:grpSpPr>
        <p:sp>
          <p:nvSpPr>
            <p:cNvPr id="327" name="Google Shape;327;p37"/>
            <p:cNvSpPr/>
            <p:nvPr/>
          </p:nvSpPr>
          <p:spPr>
            <a:xfrm>
              <a:off x="6216650" y="1189138"/>
              <a:ext cx="2206800" cy="1279200"/>
            </a:xfrm>
            <a:prstGeom prst="snip2DiagRect">
              <a:avLst>
                <a:gd fmla="val 0" name="adj1"/>
                <a:gd fmla="val 16667"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7"/>
            <p:cNvSpPr txBox="1"/>
            <p:nvPr/>
          </p:nvSpPr>
          <p:spPr>
            <a:xfrm>
              <a:off x="6298000" y="1333186"/>
              <a:ext cx="2043000" cy="103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IBM Plex Sans"/>
                  <a:ea typeface="IBM Plex Sans"/>
                  <a:cs typeface="IBM Plex Sans"/>
                  <a:sym typeface="IBM Plex Sans"/>
                </a:rPr>
                <a:t>Autocovariance that does not depends on time </a:t>
              </a:r>
              <a:endParaRPr b="1" sz="1900">
                <a:solidFill>
                  <a:schemeClr val="lt1"/>
                </a:solidFill>
                <a:latin typeface="IBM Plex Sans"/>
                <a:ea typeface="IBM Plex Sans"/>
                <a:cs typeface="IBM Plex Sans"/>
                <a:sym typeface="IBM Plex Sans"/>
              </a:endParaRPr>
            </a:p>
          </p:txBody>
        </p:sp>
      </p:grpSp>
      <p:grpSp>
        <p:nvGrpSpPr>
          <p:cNvPr id="338" name="Google Shape;338;p37"/>
          <p:cNvGrpSpPr/>
          <p:nvPr/>
        </p:nvGrpSpPr>
        <p:grpSpPr>
          <a:xfrm>
            <a:off x="6950795" y="2706931"/>
            <a:ext cx="737395" cy="740333"/>
            <a:chOff x="2601750" y="1612625"/>
            <a:chExt cx="1123050" cy="1127525"/>
          </a:xfrm>
        </p:grpSpPr>
        <p:sp>
          <p:nvSpPr>
            <p:cNvPr id="339" name="Google Shape;339;p37"/>
            <p:cNvSpPr/>
            <p:nvPr/>
          </p:nvSpPr>
          <p:spPr>
            <a:xfrm>
              <a:off x="2601750" y="1612625"/>
              <a:ext cx="1033200" cy="1030200"/>
            </a:xfrm>
            <a:prstGeom prst="snip2DiagRect">
              <a:avLst>
                <a:gd fmla="val 0" name="adj1"/>
                <a:gd fmla="val 16667" name="adj2"/>
              </a:avLst>
            </a:prstGeom>
            <a:solidFill>
              <a:srgbClr val="000328">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7"/>
            <p:cNvSpPr/>
            <p:nvPr/>
          </p:nvSpPr>
          <p:spPr>
            <a:xfrm>
              <a:off x="2691600" y="1709950"/>
              <a:ext cx="1033200" cy="1030200"/>
            </a:xfrm>
            <a:prstGeom prst="snip2DiagRect">
              <a:avLst>
                <a:gd fmla="val 0" name="adj1"/>
                <a:gd fmla="val 16667"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37"/>
          <p:cNvSpPr/>
          <p:nvPr/>
        </p:nvSpPr>
        <p:spPr>
          <a:xfrm>
            <a:off x="7144838" y="2903307"/>
            <a:ext cx="350403" cy="347586"/>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FFFFFF"/>
          </a:solidFill>
          <a:ln>
            <a:noFill/>
          </a:ln>
          <a:effectLst>
            <a:outerShdw blurRad="57150"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7"/>
          <p:cNvGrpSpPr/>
          <p:nvPr/>
        </p:nvGrpSpPr>
        <p:grpSpPr>
          <a:xfrm>
            <a:off x="713100" y="2261875"/>
            <a:ext cx="2206800" cy="1279200"/>
            <a:chOff x="713100" y="3230800"/>
            <a:chExt cx="2206800" cy="1279200"/>
          </a:xfrm>
        </p:grpSpPr>
        <p:sp>
          <p:nvSpPr>
            <p:cNvPr id="324" name="Google Shape;324;p37"/>
            <p:cNvSpPr/>
            <p:nvPr/>
          </p:nvSpPr>
          <p:spPr>
            <a:xfrm>
              <a:off x="713100" y="3230800"/>
              <a:ext cx="2206800" cy="1279200"/>
            </a:xfrm>
            <a:prstGeom prst="snip2DiagRect">
              <a:avLst>
                <a:gd fmla="val 0" name="adj1"/>
                <a:gd fmla="val 16667"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
            <p:cNvSpPr txBox="1"/>
            <p:nvPr/>
          </p:nvSpPr>
          <p:spPr>
            <a:xfrm>
              <a:off x="794450" y="3374819"/>
              <a:ext cx="2043000" cy="95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IBM Plex Sans"/>
                  <a:ea typeface="IBM Plex Sans"/>
                  <a:cs typeface="IBM Plex Sans"/>
                  <a:sym typeface="IBM Plex Sans"/>
                </a:rPr>
                <a:t>Constant Mean</a:t>
              </a:r>
              <a:endParaRPr b="1" sz="2500">
                <a:solidFill>
                  <a:schemeClr val="lt1"/>
                </a:solidFill>
                <a:latin typeface="IBM Plex Sans"/>
                <a:ea typeface="IBM Plex Sans"/>
                <a:cs typeface="IBM Plex Sans"/>
                <a:sym typeface="IBM Plex Sans"/>
              </a:endParaRPr>
            </a:p>
          </p:txBody>
        </p:sp>
      </p:grpSp>
      <p:grpSp>
        <p:nvGrpSpPr>
          <p:cNvPr id="344" name="Google Shape;344;p37"/>
          <p:cNvGrpSpPr/>
          <p:nvPr/>
        </p:nvGrpSpPr>
        <p:grpSpPr>
          <a:xfrm>
            <a:off x="1448345" y="3769666"/>
            <a:ext cx="737395" cy="740333"/>
            <a:chOff x="2601750" y="1612625"/>
            <a:chExt cx="1123050" cy="1127525"/>
          </a:xfrm>
        </p:grpSpPr>
        <p:sp>
          <p:nvSpPr>
            <p:cNvPr id="345" name="Google Shape;345;p37"/>
            <p:cNvSpPr/>
            <p:nvPr/>
          </p:nvSpPr>
          <p:spPr>
            <a:xfrm>
              <a:off x="2601750" y="1612625"/>
              <a:ext cx="1033200" cy="1030200"/>
            </a:xfrm>
            <a:prstGeom prst="snip2DiagRect">
              <a:avLst>
                <a:gd fmla="val 0" name="adj1"/>
                <a:gd fmla="val 16667" name="adj2"/>
              </a:avLst>
            </a:prstGeom>
            <a:solidFill>
              <a:srgbClr val="000328">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2691600" y="1709950"/>
              <a:ext cx="1033200" cy="1030200"/>
            </a:xfrm>
            <a:prstGeom prst="snip2DiagRect">
              <a:avLst>
                <a:gd fmla="val 0" name="adj1"/>
                <a:gd fmla="val 16667"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37"/>
          <p:cNvGrpSpPr/>
          <p:nvPr/>
        </p:nvGrpSpPr>
        <p:grpSpPr>
          <a:xfrm>
            <a:off x="1656844" y="3982503"/>
            <a:ext cx="319319" cy="314683"/>
            <a:chOff x="-64774725" y="1916550"/>
            <a:chExt cx="319000" cy="314400"/>
          </a:xfrm>
        </p:grpSpPr>
        <p:sp>
          <p:nvSpPr>
            <p:cNvPr id="348" name="Google Shape;348;p37"/>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FFFFFF"/>
            </a:solidFill>
            <a:ln>
              <a:noFill/>
            </a:ln>
            <a:effectLst>
              <a:outerShdw blurRad="57150"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FFFFFF"/>
            </a:solidFill>
            <a:ln>
              <a:noFill/>
            </a:ln>
            <a:effectLst>
              <a:outerShdw blurRad="57150"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8"/>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a:t>
            </a:r>
            <a:r>
              <a:rPr lang="en"/>
              <a:t> of Stationarity</a:t>
            </a:r>
            <a:endParaRPr/>
          </a:p>
        </p:txBody>
      </p:sp>
      <p:sp>
        <p:nvSpPr>
          <p:cNvPr id="355" name="Google Shape;355;p38"/>
          <p:cNvSpPr txBox="1"/>
          <p:nvPr/>
        </p:nvSpPr>
        <p:spPr>
          <a:xfrm>
            <a:off x="692700" y="1202200"/>
            <a:ext cx="7758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Font typeface="IBM Plex Sans"/>
              <a:buChar char="●"/>
            </a:pPr>
            <a:r>
              <a:rPr b="1" lang="en" sz="1600" u="sng">
                <a:solidFill>
                  <a:schemeClr val="accent6"/>
                </a:solidFill>
                <a:latin typeface="IBM Plex Sans"/>
                <a:ea typeface="IBM Plex Sans"/>
                <a:cs typeface="IBM Plex Sans"/>
                <a:sym typeface="IBM Plex Sans"/>
              </a:rPr>
              <a:t>Strict stationarity</a:t>
            </a:r>
            <a:r>
              <a:rPr lang="en" sz="1600">
                <a:solidFill>
                  <a:schemeClr val="accent6"/>
                </a:solidFill>
                <a:latin typeface="IBM Plex Sans"/>
                <a:ea typeface="IBM Plex Sans"/>
                <a:cs typeface="IBM Plex Sans"/>
                <a:sym typeface="IBM Plex Sans"/>
              </a:rPr>
              <a:t> - This means that the unconditional joint distribution of any moments (e.g. expected values, variances, third-order and higher moments) remains constant over time. This type of series is rarely seen in real-life practice.</a:t>
            </a:r>
            <a:endParaRPr sz="1600">
              <a:solidFill>
                <a:schemeClr val="accent6"/>
              </a:solidFill>
              <a:latin typeface="IBM Plex Sans"/>
              <a:ea typeface="IBM Plex Sans"/>
              <a:cs typeface="IBM Plex Sans"/>
              <a:sym typeface="IBM Plex Sans"/>
            </a:endParaRPr>
          </a:p>
          <a:p>
            <a:pPr indent="-330200" lvl="0" marL="457200" rtl="0" algn="l">
              <a:spcBef>
                <a:spcPts val="0"/>
              </a:spcBef>
              <a:spcAft>
                <a:spcPts val="0"/>
              </a:spcAft>
              <a:buClr>
                <a:schemeClr val="accent6"/>
              </a:buClr>
              <a:buSzPts val="1600"/>
              <a:buFont typeface="IBM Plex Sans"/>
              <a:buChar char="●"/>
            </a:pPr>
            <a:r>
              <a:rPr b="1" lang="en" sz="1600" u="sng">
                <a:solidFill>
                  <a:schemeClr val="accent6"/>
                </a:solidFill>
                <a:latin typeface="IBM Plex Sans"/>
                <a:ea typeface="IBM Plex Sans"/>
                <a:cs typeface="IBM Plex Sans"/>
                <a:sym typeface="IBM Plex Sans"/>
              </a:rPr>
              <a:t>First-order stationarity</a:t>
            </a:r>
            <a:r>
              <a:rPr lang="en" sz="1600">
                <a:solidFill>
                  <a:schemeClr val="accent6"/>
                </a:solidFill>
                <a:latin typeface="IBM Plex Sans"/>
                <a:ea typeface="IBM Plex Sans"/>
                <a:cs typeface="IBM Plex Sans"/>
                <a:sym typeface="IBM Plex Sans"/>
              </a:rPr>
              <a:t> - These series have a mean constant over time. Any other statistics (like variance) can change at the different points in time.</a:t>
            </a:r>
            <a:endParaRPr sz="1600">
              <a:solidFill>
                <a:schemeClr val="accent6"/>
              </a:solidFill>
              <a:latin typeface="IBM Plex Sans"/>
              <a:ea typeface="IBM Plex Sans"/>
              <a:cs typeface="IBM Plex Sans"/>
              <a:sym typeface="IBM Plex Sans"/>
            </a:endParaRPr>
          </a:p>
          <a:p>
            <a:pPr indent="-330200" lvl="0" marL="457200" rtl="0" algn="l">
              <a:spcBef>
                <a:spcPts val="0"/>
              </a:spcBef>
              <a:spcAft>
                <a:spcPts val="0"/>
              </a:spcAft>
              <a:buClr>
                <a:schemeClr val="accent6"/>
              </a:buClr>
              <a:buSzPts val="1600"/>
              <a:buFont typeface="IBM Plex Sans"/>
              <a:buChar char="●"/>
            </a:pPr>
            <a:r>
              <a:rPr b="1" lang="en" sz="1600" u="sng">
                <a:solidFill>
                  <a:schemeClr val="accent6"/>
                </a:solidFill>
                <a:latin typeface="IBM Plex Sans"/>
                <a:ea typeface="IBM Plex Sans"/>
                <a:cs typeface="IBM Plex Sans"/>
                <a:sym typeface="IBM Plex Sans"/>
              </a:rPr>
              <a:t>Second-order stationarity</a:t>
            </a:r>
            <a:r>
              <a:rPr lang="en" sz="1600">
                <a:solidFill>
                  <a:schemeClr val="accent6"/>
                </a:solidFill>
                <a:latin typeface="IBM Plex Sans"/>
                <a:ea typeface="IBM Plex Sans"/>
                <a:cs typeface="IBM Plex Sans"/>
                <a:sym typeface="IBM Plex Sans"/>
              </a:rPr>
              <a:t> (also called weak stationarity) - These time series have a constant mean and variance over time. Other statistics in the system are free to change over time. This is one of the most commonly observed series in real-life practice.</a:t>
            </a:r>
            <a:endParaRPr sz="1600">
              <a:solidFill>
                <a:schemeClr val="accent6"/>
              </a:solidFill>
              <a:latin typeface="IBM Plex Sans"/>
              <a:ea typeface="IBM Plex Sans"/>
              <a:cs typeface="IBM Plex Sans"/>
              <a:sym typeface="IBM Plex Sans"/>
            </a:endParaRPr>
          </a:p>
          <a:p>
            <a:pPr indent="-330200" lvl="0" marL="457200" rtl="0" algn="l">
              <a:spcBef>
                <a:spcPts val="0"/>
              </a:spcBef>
              <a:spcAft>
                <a:spcPts val="0"/>
              </a:spcAft>
              <a:buClr>
                <a:schemeClr val="accent6"/>
              </a:buClr>
              <a:buSzPts val="1600"/>
              <a:buFont typeface="IBM Plex Sans"/>
              <a:buChar char="●"/>
            </a:pPr>
            <a:r>
              <a:rPr b="1" lang="en" sz="1600" u="sng">
                <a:solidFill>
                  <a:schemeClr val="accent6"/>
                </a:solidFill>
                <a:latin typeface="IBM Plex Sans"/>
                <a:ea typeface="IBM Plex Sans"/>
                <a:cs typeface="IBM Plex Sans"/>
                <a:sym typeface="IBM Plex Sans"/>
              </a:rPr>
              <a:t>Trend stationarity</a:t>
            </a:r>
            <a:r>
              <a:rPr lang="en" sz="1600">
                <a:solidFill>
                  <a:schemeClr val="accent6"/>
                </a:solidFill>
                <a:latin typeface="IBM Plex Sans"/>
                <a:ea typeface="IBM Plex Sans"/>
                <a:cs typeface="IBM Plex Sans"/>
                <a:sym typeface="IBM Plex Sans"/>
              </a:rPr>
              <a:t> - These series are the series with a trend. This trend when removed from the series leaves a stationary series.</a:t>
            </a:r>
            <a:endParaRPr sz="1600">
              <a:solidFill>
                <a:schemeClr val="accent6"/>
              </a:solidFill>
              <a:latin typeface="IBM Plex Sans"/>
              <a:ea typeface="IBM Plex Sans"/>
              <a:cs typeface="IBM Plex Sans"/>
              <a:sym typeface="IBM Plex Sans"/>
            </a:endParaRPr>
          </a:p>
          <a:p>
            <a:pPr indent="-330200" lvl="0" marL="457200" rtl="0" algn="l">
              <a:spcBef>
                <a:spcPts val="0"/>
              </a:spcBef>
              <a:spcAft>
                <a:spcPts val="0"/>
              </a:spcAft>
              <a:buClr>
                <a:schemeClr val="accent6"/>
              </a:buClr>
              <a:buSzPts val="1600"/>
              <a:buFont typeface="IBM Plex Sans"/>
              <a:buChar char="●"/>
            </a:pPr>
            <a:r>
              <a:rPr b="1" lang="en" sz="1600" u="sng">
                <a:solidFill>
                  <a:schemeClr val="accent6"/>
                </a:solidFill>
                <a:latin typeface="IBM Plex Sans"/>
                <a:ea typeface="IBM Plex Sans"/>
                <a:cs typeface="IBM Plex Sans"/>
                <a:sym typeface="IBM Plex Sans"/>
              </a:rPr>
              <a:t>Difference stationarity</a:t>
            </a:r>
            <a:r>
              <a:rPr lang="en" sz="1600">
                <a:solidFill>
                  <a:schemeClr val="accent6"/>
                </a:solidFill>
                <a:latin typeface="IBM Plex Sans"/>
                <a:ea typeface="IBM Plex Sans"/>
                <a:cs typeface="IBM Plex Sans"/>
                <a:sym typeface="IBM Plex Sans"/>
              </a:rPr>
              <a:t> - These series are the series that need one or more differencing to become stationary. We will look into this in detail later in the article.</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Non </a:t>
            </a:r>
            <a:r>
              <a:rPr lang="en"/>
              <a:t>Stationary Data</a:t>
            </a:r>
            <a:endParaRPr/>
          </a:p>
          <a:p>
            <a:pPr indent="0" lvl="0" marL="0" rtl="0" algn="ctr">
              <a:spcBef>
                <a:spcPts val="0"/>
              </a:spcBef>
              <a:spcAft>
                <a:spcPts val="0"/>
              </a:spcAft>
              <a:buNone/>
            </a:pPr>
            <a:r>
              <a:t/>
            </a:r>
            <a:endParaRPr/>
          </a:p>
        </p:txBody>
      </p:sp>
      <p:pic>
        <p:nvPicPr>
          <p:cNvPr id="361" name="Google Shape;361;p39"/>
          <p:cNvPicPr preferRelativeResize="0"/>
          <p:nvPr/>
        </p:nvPicPr>
        <p:blipFill rotWithShape="1">
          <a:blip r:embed="rId3">
            <a:alphaModFix/>
          </a:blip>
          <a:srcRect b="0" l="0" r="0" t="52836"/>
          <a:stretch/>
        </p:blipFill>
        <p:spPr>
          <a:xfrm>
            <a:off x="1768700" y="2292875"/>
            <a:ext cx="5829249" cy="2664702"/>
          </a:xfrm>
          <a:prstGeom prst="rect">
            <a:avLst/>
          </a:prstGeom>
          <a:noFill/>
          <a:ln>
            <a:noFill/>
          </a:ln>
        </p:spPr>
      </p:pic>
      <p:sp>
        <p:nvSpPr>
          <p:cNvPr id="362" name="Google Shape;362;p39"/>
          <p:cNvSpPr txBox="1"/>
          <p:nvPr/>
        </p:nvSpPr>
        <p:spPr>
          <a:xfrm>
            <a:off x="619700" y="1066488"/>
            <a:ext cx="7704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A time series whose statistical properties change over time is called a non-stationary time series. Thus a time series with a trend or seasonality is non-stationary in nature. This is because the presence of trend or seasonality will affect the mean, variance and other properties at any given point in time.</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0"/>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we check stationarity?</a:t>
            </a:r>
            <a:endParaRPr/>
          </a:p>
        </p:txBody>
      </p:sp>
      <p:sp>
        <p:nvSpPr>
          <p:cNvPr id="368" name="Google Shape;368;p40"/>
          <p:cNvSpPr txBox="1"/>
          <p:nvPr/>
        </p:nvSpPr>
        <p:spPr>
          <a:xfrm>
            <a:off x="1163700" y="1308750"/>
            <a:ext cx="6816600" cy="3109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accent6"/>
              </a:buClr>
              <a:buSzPts val="1900"/>
              <a:buFont typeface="IBM Plex Sans"/>
              <a:buAutoNum type="arabicPeriod"/>
            </a:pPr>
            <a:r>
              <a:rPr b="1" lang="en" sz="1900" u="sng">
                <a:solidFill>
                  <a:schemeClr val="accent6"/>
                </a:solidFill>
                <a:highlight>
                  <a:srgbClr val="FF0000"/>
                </a:highlight>
                <a:latin typeface="IBM Plex Sans"/>
                <a:ea typeface="IBM Plex Sans"/>
                <a:cs typeface="IBM Plex Sans"/>
                <a:sym typeface="IBM Plex Sans"/>
              </a:rPr>
              <a:t>Look at Plots:</a:t>
            </a:r>
            <a:r>
              <a:rPr lang="en" sz="1900">
                <a:solidFill>
                  <a:schemeClr val="accent6"/>
                </a:solidFill>
                <a:latin typeface="IBM Plex Sans"/>
                <a:ea typeface="IBM Plex Sans"/>
                <a:cs typeface="IBM Plex Sans"/>
                <a:sym typeface="IBM Plex Sans"/>
              </a:rPr>
              <a:t> You can review a time series plot of your data and visually check if there are any obvious trends or seasonality.</a:t>
            </a:r>
            <a:endParaRPr sz="1900">
              <a:solidFill>
                <a:schemeClr val="accent6"/>
              </a:solidFill>
              <a:latin typeface="IBM Plex Sans"/>
              <a:ea typeface="IBM Plex Sans"/>
              <a:cs typeface="IBM Plex Sans"/>
              <a:sym typeface="IBM Plex Sans"/>
            </a:endParaRPr>
          </a:p>
          <a:p>
            <a:pPr indent="-349250" lvl="0" marL="457200" rtl="0" algn="l">
              <a:spcBef>
                <a:spcPts val="0"/>
              </a:spcBef>
              <a:spcAft>
                <a:spcPts val="0"/>
              </a:spcAft>
              <a:buClr>
                <a:schemeClr val="accent6"/>
              </a:buClr>
              <a:buSzPts val="1900"/>
              <a:buFont typeface="IBM Plex Sans"/>
              <a:buAutoNum type="arabicPeriod"/>
            </a:pPr>
            <a:r>
              <a:rPr b="1" lang="en" sz="1900" u="sng">
                <a:solidFill>
                  <a:schemeClr val="accent6"/>
                </a:solidFill>
                <a:highlight>
                  <a:srgbClr val="FF0000"/>
                </a:highlight>
                <a:latin typeface="IBM Plex Sans"/>
                <a:ea typeface="IBM Plex Sans"/>
                <a:cs typeface="IBM Plex Sans"/>
                <a:sym typeface="IBM Plex Sans"/>
              </a:rPr>
              <a:t>Summary Statistics:</a:t>
            </a:r>
            <a:r>
              <a:rPr lang="en" sz="1900">
                <a:solidFill>
                  <a:schemeClr val="accent6"/>
                </a:solidFill>
                <a:latin typeface="IBM Plex Sans"/>
                <a:ea typeface="IBM Plex Sans"/>
                <a:cs typeface="IBM Plex Sans"/>
                <a:sym typeface="IBM Plex Sans"/>
              </a:rPr>
              <a:t> You can review the summary statistics for your data for seasons or random partitions and check for obvious or significant differences i.e. - Rolling Statistics.</a:t>
            </a:r>
            <a:endParaRPr sz="1900">
              <a:solidFill>
                <a:schemeClr val="accent6"/>
              </a:solidFill>
              <a:latin typeface="IBM Plex Sans"/>
              <a:ea typeface="IBM Plex Sans"/>
              <a:cs typeface="IBM Plex Sans"/>
              <a:sym typeface="IBM Plex Sans"/>
            </a:endParaRPr>
          </a:p>
          <a:p>
            <a:pPr indent="-349250" lvl="0" marL="457200" rtl="0" algn="l">
              <a:spcBef>
                <a:spcPts val="0"/>
              </a:spcBef>
              <a:spcAft>
                <a:spcPts val="0"/>
              </a:spcAft>
              <a:buClr>
                <a:schemeClr val="accent6"/>
              </a:buClr>
              <a:buSzPts val="1900"/>
              <a:buFont typeface="IBM Plex Sans"/>
              <a:buAutoNum type="arabicPeriod"/>
            </a:pPr>
            <a:r>
              <a:rPr b="1" lang="en" sz="1900" u="sng">
                <a:solidFill>
                  <a:schemeClr val="accent6"/>
                </a:solidFill>
                <a:highlight>
                  <a:srgbClr val="FF0000"/>
                </a:highlight>
                <a:latin typeface="IBM Plex Sans"/>
                <a:ea typeface="IBM Plex Sans"/>
                <a:cs typeface="IBM Plex Sans"/>
                <a:sym typeface="IBM Plex Sans"/>
              </a:rPr>
              <a:t>Statistical Tests:</a:t>
            </a:r>
            <a:r>
              <a:rPr lang="en" sz="1900">
                <a:solidFill>
                  <a:schemeClr val="accent6"/>
                </a:solidFill>
                <a:latin typeface="IBM Plex Sans"/>
                <a:ea typeface="IBM Plex Sans"/>
                <a:cs typeface="IBM Plex Sans"/>
                <a:sym typeface="IBM Plex Sans"/>
              </a:rPr>
              <a:t> You can use statistical tests to check if the expectations of stationarity are met or have been violated i.e. - ADCF Test.</a:t>
            </a:r>
            <a:endParaRPr sz="1800">
              <a:solidFill>
                <a:schemeClr val="accent6"/>
              </a:solidFill>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1"/>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Statistics</a:t>
            </a:r>
            <a:endParaRPr/>
          </a:p>
        </p:txBody>
      </p:sp>
      <p:sp>
        <p:nvSpPr>
          <p:cNvPr id="374" name="Google Shape;374;p41"/>
          <p:cNvSpPr txBox="1"/>
          <p:nvPr/>
        </p:nvSpPr>
        <p:spPr>
          <a:xfrm>
            <a:off x="878625" y="1009800"/>
            <a:ext cx="75951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Medium"/>
                <a:ea typeface="IBM Plex Sans Medium"/>
                <a:cs typeface="IBM Plex Sans Medium"/>
                <a:sym typeface="IBM Plex Sans Medium"/>
              </a:rPr>
              <a:t>Time Series Plot is used to observe various trends in the dataset over a period of time. In such problems,</a:t>
            </a:r>
            <a:r>
              <a:rPr lang="en" sz="1700" u="sng">
                <a:solidFill>
                  <a:schemeClr val="accent6"/>
                </a:solidFill>
                <a:latin typeface="IBM Plex Sans Medium"/>
                <a:ea typeface="IBM Plex Sans Medium"/>
                <a:cs typeface="IBM Plex Sans Medium"/>
                <a:sym typeface="IBM Plex Sans Medium"/>
              </a:rPr>
              <a:t> the data is ordered by time and can fluctuate by the unit of time considered in the dataset (day, month, seconds, hours, etc).</a:t>
            </a:r>
            <a:r>
              <a:rPr lang="en" sz="1700">
                <a:solidFill>
                  <a:schemeClr val="accent6"/>
                </a:solidFill>
                <a:latin typeface="IBM Plex Sans Medium"/>
                <a:ea typeface="IBM Plex Sans Medium"/>
                <a:cs typeface="IBM Plex Sans Medium"/>
                <a:sym typeface="IBM Plex Sans Medium"/>
              </a:rPr>
              <a:t> When plotting the time series data, these fluctuations may prevent us </a:t>
            </a:r>
            <a:r>
              <a:rPr lang="en" sz="1700" u="sng">
                <a:solidFill>
                  <a:schemeClr val="accent6"/>
                </a:solidFill>
                <a:latin typeface="IBM Plex Sans Medium"/>
                <a:ea typeface="IBM Plex Sans Medium"/>
                <a:cs typeface="IBM Plex Sans Medium"/>
                <a:sym typeface="IBM Plex Sans Medium"/>
              </a:rPr>
              <a:t>to clearly gain insights about the peaks and troughs</a:t>
            </a:r>
            <a:r>
              <a:rPr lang="en" sz="1700">
                <a:solidFill>
                  <a:schemeClr val="accent6"/>
                </a:solidFill>
                <a:latin typeface="IBM Plex Sans Medium"/>
                <a:ea typeface="IBM Plex Sans Medium"/>
                <a:cs typeface="IBM Plex Sans Medium"/>
                <a:sym typeface="IBM Plex Sans Medium"/>
              </a:rPr>
              <a:t> in the plot. So to clearly get value from the data, we use the rolling average concept to make the time series plot. </a:t>
            </a:r>
            <a:endParaRPr sz="17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700">
                <a:solidFill>
                  <a:schemeClr val="accent6"/>
                </a:solidFill>
                <a:latin typeface="IBM Plex Sans Medium"/>
                <a:ea typeface="IBM Plex Sans Medium"/>
                <a:cs typeface="IBM Plex Sans Medium"/>
                <a:sym typeface="IBM Plex Sans Medium"/>
              </a:rPr>
              <a:t>The rolling average or moving average is the simple mean of the last ‘n’ values. It can help us in finding trends that would be otherwise hard to detect. Also, they can be used to determine long-term trends. You can simply calculate the rolling average by summing up the previous ‘n’ values and dividing them by ‘n’ itself. But for this, the first (n-1) values of the rolling average would be Nan.</a:t>
            </a:r>
            <a:endParaRPr sz="17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5"/>
          <p:cNvSpPr/>
          <p:nvPr/>
        </p:nvSpPr>
        <p:spPr>
          <a:xfrm>
            <a:off x="720549" y="2571675"/>
            <a:ext cx="759600" cy="7596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&amp; Solution</a:t>
            </a:r>
            <a:endParaRPr/>
          </a:p>
        </p:txBody>
      </p:sp>
      <p:pic>
        <p:nvPicPr>
          <p:cNvPr id="135" name="Google Shape;135;p15"/>
          <p:cNvPicPr preferRelativeResize="0"/>
          <p:nvPr/>
        </p:nvPicPr>
        <p:blipFill>
          <a:blip r:embed="rId3">
            <a:alphaModFix/>
          </a:blip>
          <a:stretch>
            <a:fillRect/>
          </a:stretch>
        </p:blipFill>
        <p:spPr>
          <a:xfrm flipH="1">
            <a:off x="3117524" y="1195000"/>
            <a:ext cx="2908950" cy="3252201"/>
          </a:xfrm>
          <a:prstGeom prst="rect">
            <a:avLst/>
          </a:prstGeom>
          <a:noFill/>
          <a:ln>
            <a:noFill/>
          </a:ln>
        </p:spPr>
      </p:pic>
      <p:grpSp>
        <p:nvGrpSpPr>
          <p:cNvPr id="136" name="Google Shape;136;p15"/>
          <p:cNvGrpSpPr/>
          <p:nvPr/>
        </p:nvGrpSpPr>
        <p:grpSpPr>
          <a:xfrm>
            <a:off x="720560" y="3514426"/>
            <a:ext cx="2985288" cy="1244665"/>
            <a:chOff x="720550" y="3514575"/>
            <a:chExt cx="2763900" cy="829500"/>
          </a:xfrm>
        </p:grpSpPr>
        <p:sp>
          <p:nvSpPr>
            <p:cNvPr id="137" name="Google Shape;137;p15"/>
            <p:cNvSpPr/>
            <p:nvPr/>
          </p:nvSpPr>
          <p:spPr>
            <a:xfrm>
              <a:off x="720550" y="3514575"/>
              <a:ext cx="2763900" cy="829500"/>
            </a:xfrm>
            <a:prstGeom prst="snip2DiagRect">
              <a:avLst>
                <a:gd fmla="val 0" name="adj1"/>
                <a:gd fmla="val 16667"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txBox="1"/>
            <p:nvPr/>
          </p:nvSpPr>
          <p:spPr>
            <a:xfrm>
              <a:off x="1014250" y="3668650"/>
              <a:ext cx="2176500" cy="52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IBM Plex Sans"/>
                  <a:ea typeface="IBM Plex Sans"/>
                  <a:cs typeface="IBM Plex Sans"/>
                  <a:sym typeface="IBM Plex Sans"/>
                </a:rPr>
                <a:t>Time Series Forecasting</a:t>
              </a:r>
              <a:endParaRPr b="1" sz="2500">
                <a:solidFill>
                  <a:schemeClr val="lt1"/>
                </a:solidFill>
                <a:latin typeface="IBM Plex Sans"/>
                <a:ea typeface="IBM Plex Sans"/>
                <a:cs typeface="IBM Plex Sans"/>
                <a:sym typeface="IBM Plex Sans"/>
              </a:endParaRPr>
            </a:p>
          </p:txBody>
        </p:sp>
      </p:grpSp>
      <p:grpSp>
        <p:nvGrpSpPr>
          <p:cNvPr id="139" name="Google Shape;139;p15"/>
          <p:cNvGrpSpPr/>
          <p:nvPr/>
        </p:nvGrpSpPr>
        <p:grpSpPr>
          <a:xfrm>
            <a:off x="6100550" y="1630200"/>
            <a:ext cx="2322900" cy="759600"/>
            <a:chOff x="6100550" y="1630200"/>
            <a:chExt cx="2322900" cy="759600"/>
          </a:xfrm>
        </p:grpSpPr>
        <p:sp>
          <p:nvSpPr>
            <p:cNvPr id="140" name="Google Shape;140;p15"/>
            <p:cNvSpPr/>
            <p:nvPr/>
          </p:nvSpPr>
          <p:spPr>
            <a:xfrm>
              <a:off x="6100550" y="1630200"/>
              <a:ext cx="2322900" cy="759600"/>
            </a:xfrm>
            <a:prstGeom prst="snip2DiagRect">
              <a:avLst>
                <a:gd fmla="val 0" name="adj1"/>
                <a:gd fmla="val 8550"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txBox="1"/>
            <p:nvPr/>
          </p:nvSpPr>
          <p:spPr>
            <a:xfrm>
              <a:off x="6235400" y="1723650"/>
              <a:ext cx="2053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BM Plex Sans Medium"/>
                  <a:ea typeface="IBM Plex Sans Medium"/>
                  <a:cs typeface="IBM Plex Sans Medium"/>
                  <a:sym typeface="IBM Plex Sans Medium"/>
                </a:rPr>
                <a:t>Forecast the sales , weather and so on.</a:t>
              </a:r>
              <a:endParaRPr>
                <a:solidFill>
                  <a:schemeClr val="lt1"/>
                </a:solidFill>
                <a:latin typeface="IBM Plex Sans Medium"/>
                <a:ea typeface="IBM Plex Sans Medium"/>
                <a:cs typeface="IBM Plex Sans Medium"/>
                <a:sym typeface="IBM Plex Sans Medium"/>
              </a:endParaRPr>
            </a:p>
          </p:txBody>
        </p:sp>
      </p:grpSp>
      <p:sp>
        <p:nvSpPr>
          <p:cNvPr id="142" name="Google Shape;142;p15"/>
          <p:cNvSpPr/>
          <p:nvPr/>
        </p:nvSpPr>
        <p:spPr>
          <a:xfrm>
            <a:off x="4325750" y="2411700"/>
            <a:ext cx="320100" cy="320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5"/>
          <p:cNvCxnSpPr>
            <a:stCxn id="137" idx="3"/>
            <a:endCxn id="142" idx="2"/>
          </p:cNvCxnSpPr>
          <p:nvPr/>
        </p:nvCxnSpPr>
        <p:spPr>
          <a:xfrm rot="-5400000">
            <a:off x="2798204" y="1986826"/>
            <a:ext cx="942600" cy="2112600"/>
          </a:xfrm>
          <a:prstGeom prst="bentConnector2">
            <a:avLst/>
          </a:prstGeom>
          <a:noFill/>
          <a:ln cap="flat" cmpd="sng" w="9525">
            <a:solidFill>
              <a:srgbClr val="FFFFFF"/>
            </a:solidFill>
            <a:prstDash val="solid"/>
            <a:round/>
            <a:headEnd len="med" w="med" type="none"/>
            <a:tailEnd len="med" w="med" type="none"/>
          </a:ln>
        </p:spPr>
      </p:cxnSp>
      <p:cxnSp>
        <p:nvCxnSpPr>
          <p:cNvPr id="144" name="Google Shape;144;p15"/>
          <p:cNvCxnSpPr>
            <a:stCxn id="142" idx="0"/>
            <a:endCxn id="140" idx="3"/>
          </p:cNvCxnSpPr>
          <p:nvPr/>
        </p:nvCxnSpPr>
        <p:spPr>
          <a:xfrm rot="-5400000">
            <a:off x="5483150" y="632850"/>
            <a:ext cx="781500" cy="2776200"/>
          </a:xfrm>
          <a:prstGeom prst="bentConnector3">
            <a:avLst>
              <a:gd fmla="val 130470" name="adj1"/>
            </a:avLst>
          </a:prstGeom>
          <a:noFill/>
          <a:ln cap="flat" cmpd="sng" w="9525">
            <a:solidFill>
              <a:srgbClr val="FFFFFF"/>
            </a:solidFill>
            <a:prstDash val="solid"/>
            <a:round/>
            <a:headEnd len="med" w="med" type="none"/>
            <a:tailEnd len="med" w="med" type="none"/>
          </a:ln>
        </p:spPr>
      </p:cxnSp>
      <p:sp>
        <p:nvSpPr>
          <p:cNvPr id="145" name="Google Shape;145;p15"/>
          <p:cNvSpPr/>
          <p:nvPr/>
        </p:nvSpPr>
        <p:spPr>
          <a:xfrm>
            <a:off x="940451" y="2768342"/>
            <a:ext cx="319799" cy="366269"/>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FFFFFF"/>
          </a:solidFill>
          <a:ln>
            <a:noFill/>
          </a:ln>
          <a:effectLst>
            <a:outerShdw blurRad="57150" rotWithShape="0" algn="bl">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15"/>
          <p:cNvGrpSpPr/>
          <p:nvPr/>
        </p:nvGrpSpPr>
        <p:grpSpPr>
          <a:xfrm>
            <a:off x="6100550" y="2618400"/>
            <a:ext cx="2322900" cy="759600"/>
            <a:chOff x="6100550" y="2571675"/>
            <a:chExt cx="2322900" cy="759600"/>
          </a:xfrm>
        </p:grpSpPr>
        <p:sp>
          <p:nvSpPr>
            <p:cNvPr id="147" name="Google Shape;147;p15"/>
            <p:cNvSpPr/>
            <p:nvPr/>
          </p:nvSpPr>
          <p:spPr>
            <a:xfrm>
              <a:off x="6100550" y="2571675"/>
              <a:ext cx="2322900" cy="759600"/>
            </a:xfrm>
            <a:prstGeom prst="snip2DiagRect">
              <a:avLst>
                <a:gd fmla="val 0" name="adj1"/>
                <a:gd fmla="val 8550"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txBox="1"/>
            <p:nvPr/>
          </p:nvSpPr>
          <p:spPr>
            <a:xfrm>
              <a:off x="6235400" y="2665125"/>
              <a:ext cx="2053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BM Plex Sans Medium"/>
                  <a:ea typeface="IBM Plex Sans Medium"/>
                  <a:cs typeface="IBM Plex Sans Medium"/>
                  <a:sym typeface="IBM Plex Sans Medium"/>
                </a:rPr>
                <a:t>Economic Forecasting and census analysis</a:t>
              </a:r>
              <a:endParaRPr>
                <a:solidFill>
                  <a:schemeClr val="lt1"/>
                </a:solidFill>
                <a:latin typeface="IBM Plex Sans Medium"/>
                <a:ea typeface="IBM Plex Sans Medium"/>
                <a:cs typeface="IBM Plex Sans Medium"/>
                <a:sym typeface="IBM Plex Sans Medium"/>
              </a:endParaRPr>
            </a:p>
          </p:txBody>
        </p:sp>
      </p:grpSp>
      <p:grpSp>
        <p:nvGrpSpPr>
          <p:cNvPr id="149" name="Google Shape;149;p15"/>
          <p:cNvGrpSpPr/>
          <p:nvPr/>
        </p:nvGrpSpPr>
        <p:grpSpPr>
          <a:xfrm>
            <a:off x="6100550" y="3606600"/>
            <a:ext cx="2322900" cy="759600"/>
            <a:chOff x="6100550" y="3606600"/>
            <a:chExt cx="2322900" cy="759600"/>
          </a:xfrm>
        </p:grpSpPr>
        <p:sp>
          <p:nvSpPr>
            <p:cNvPr id="150" name="Google Shape;150;p15"/>
            <p:cNvSpPr/>
            <p:nvPr/>
          </p:nvSpPr>
          <p:spPr>
            <a:xfrm>
              <a:off x="6100550" y="3606600"/>
              <a:ext cx="2322900" cy="759600"/>
            </a:xfrm>
            <a:prstGeom prst="snip2DiagRect">
              <a:avLst>
                <a:gd fmla="val 0" name="adj1"/>
                <a:gd fmla="val 8550"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txBox="1"/>
            <p:nvPr/>
          </p:nvSpPr>
          <p:spPr>
            <a:xfrm>
              <a:off x="6235400" y="3700050"/>
              <a:ext cx="20532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BM Plex Sans Medium"/>
                  <a:ea typeface="IBM Plex Sans Medium"/>
                  <a:cs typeface="IBM Plex Sans Medium"/>
                  <a:sym typeface="IBM Plex Sans Medium"/>
                </a:rPr>
                <a:t>Optimal business  decision </a:t>
              </a:r>
              <a:endParaRPr>
                <a:solidFill>
                  <a:schemeClr val="lt1"/>
                </a:solidFill>
                <a:latin typeface="IBM Plex Sans Medium"/>
                <a:ea typeface="IBM Plex Sans Medium"/>
                <a:cs typeface="IBM Plex Sans Medium"/>
                <a:sym typeface="IBM Plex Sans Medium"/>
              </a:endParaRPr>
            </a:p>
          </p:txBody>
        </p:sp>
      </p:grpSp>
      <p:cxnSp>
        <p:nvCxnSpPr>
          <p:cNvPr id="152" name="Google Shape;152;p15"/>
          <p:cNvCxnSpPr>
            <a:stCxn id="147" idx="3"/>
            <a:endCxn id="140" idx="1"/>
          </p:cNvCxnSpPr>
          <p:nvPr/>
        </p:nvCxnSpPr>
        <p:spPr>
          <a:xfrm rot="10800000">
            <a:off x="7262000" y="2389800"/>
            <a:ext cx="0" cy="228600"/>
          </a:xfrm>
          <a:prstGeom prst="straightConnector1">
            <a:avLst/>
          </a:prstGeom>
          <a:noFill/>
          <a:ln cap="flat" cmpd="sng" w="9525">
            <a:solidFill>
              <a:srgbClr val="FFFFFF"/>
            </a:solidFill>
            <a:prstDash val="solid"/>
            <a:round/>
            <a:headEnd len="med" w="med" type="none"/>
            <a:tailEnd len="med" w="med" type="none"/>
          </a:ln>
        </p:spPr>
      </p:cxnSp>
      <p:cxnSp>
        <p:nvCxnSpPr>
          <p:cNvPr id="153" name="Google Shape;153;p15"/>
          <p:cNvCxnSpPr>
            <a:stCxn id="147" idx="1"/>
            <a:endCxn id="150" idx="3"/>
          </p:cNvCxnSpPr>
          <p:nvPr/>
        </p:nvCxnSpPr>
        <p:spPr>
          <a:xfrm>
            <a:off x="7262000" y="3378000"/>
            <a:ext cx="0" cy="2286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2"/>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Statistics</a:t>
            </a:r>
            <a:endParaRPr/>
          </a:p>
        </p:txBody>
      </p:sp>
      <p:sp>
        <p:nvSpPr>
          <p:cNvPr id="380" name="Google Shape;380;p42"/>
          <p:cNvSpPr txBox="1"/>
          <p:nvPr/>
        </p:nvSpPr>
        <p:spPr>
          <a:xfrm>
            <a:off x="878625" y="1009800"/>
            <a:ext cx="7595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IBM Plex Sans Medium"/>
                <a:ea typeface="IBM Plex Sans Medium"/>
                <a:cs typeface="IBM Plex Sans Medium"/>
                <a:sym typeface="IBM Plex Sans Medium"/>
              </a:rPr>
              <a:t> Instead of computing a single statistic over an entire set of data, we compute a rolling statistic against a subset, or window, of that data, and we adjust the window with each new data point we encounter.</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800">
                <a:solidFill>
                  <a:schemeClr val="accent6"/>
                </a:solidFill>
                <a:latin typeface="IBM Plex Sans Medium"/>
                <a:ea typeface="IBM Plex Sans Medium"/>
                <a:cs typeface="IBM Plex Sans Medium"/>
                <a:sym typeface="IBM Plex Sans Medium"/>
              </a:rPr>
              <a:t>Let’s do a </a:t>
            </a:r>
            <a:r>
              <a:rPr lang="en" sz="1800">
                <a:solidFill>
                  <a:schemeClr val="accent6"/>
                </a:solidFill>
                <a:latin typeface="IBM Plex Sans Medium"/>
                <a:ea typeface="IBM Plex Sans Medium"/>
                <a:cs typeface="IBM Plex Sans Medium"/>
                <a:sym typeface="IBM Plex Sans Medium"/>
              </a:rPr>
              <a:t>demonstration</a:t>
            </a:r>
            <a:r>
              <a:rPr lang="en" sz="1800">
                <a:solidFill>
                  <a:schemeClr val="accent6"/>
                </a:solidFill>
                <a:latin typeface="IBM Plex Sans Medium"/>
                <a:ea typeface="IBM Plex Sans Medium"/>
                <a:cs typeface="IBM Plex Sans Medium"/>
                <a:sym typeface="IBM Plex Sans Medium"/>
              </a:rPr>
              <a:t> - </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800">
                <a:solidFill>
                  <a:schemeClr val="accent6"/>
                </a:solidFill>
                <a:latin typeface="IBM Plex Sans Medium"/>
                <a:ea typeface="IBM Plex Sans Medium"/>
                <a:cs typeface="IBM Plex Sans Medium"/>
                <a:sym typeface="IBM Plex Sans Medium"/>
              </a:rPr>
              <a:t>We have a graph of </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800">
                <a:solidFill>
                  <a:schemeClr val="accent6"/>
                </a:solidFill>
                <a:latin typeface="IBM Plex Sans Medium"/>
                <a:ea typeface="IBM Plex Sans Medium"/>
                <a:cs typeface="IBM Plex Sans Medium"/>
                <a:sym typeface="IBM Plex Sans Medium"/>
              </a:rPr>
              <a:t>SPY stock data. </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800">
              <a:solidFill>
                <a:schemeClr val="accent6"/>
              </a:solidFill>
              <a:latin typeface="IBM Plex Sans Medium"/>
              <a:ea typeface="IBM Plex Sans Medium"/>
              <a:cs typeface="IBM Plex Sans Medium"/>
              <a:sym typeface="IBM Plex Sans Medium"/>
            </a:endParaRPr>
          </a:p>
        </p:txBody>
      </p:sp>
      <p:pic>
        <p:nvPicPr>
          <p:cNvPr id="381" name="Google Shape;381;p42"/>
          <p:cNvPicPr preferRelativeResize="0"/>
          <p:nvPr/>
        </p:nvPicPr>
        <p:blipFill rotWithShape="1">
          <a:blip r:embed="rId3">
            <a:alphaModFix/>
          </a:blip>
          <a:srcRect b="16420" l="41714" r="18404" t="42963"/>
          <a:stretch/>
        </p:blipFill>
        <p:spPr>
          <a:xfrm>
            <a:off x="3875400" y="2186750"/>
            <a:ext cx="4168301" cy="2386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3"/>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Statistics</a:t>
            </a:r>
            <a:endParaRPr/>
          </a:p>
        </p:txBody>
      </p:sp>
      <p:sp>
        <p:nvSpPr>
          <p:cNvPr id="387" name="Google Shape;387;p43"/>
          <p:cNvSpPr txBox="1"/>
          <p:nvPr/>
        </p:nvSpPr>
        <p:spPr>
          <a:xfrm>
            <a:off x="878625" y="1009800"/>
            <a:ext cx="759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p:txBody>
      </p:sp>
      <p:sp>
        <p:nvSpPr>
          <p:cNvPr id="388" name="Google Shape;388;p43"/>
          <p:cNvSpPr txBox="1"/>
          <p:nvPr/>
        </p:nvSpPr>
        <p:spPr>
          <a:xfrm>
            <a:off x="582525" y="1846700"/>
            <a:ext cx="30000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6"/>
                </a:solidFill>
                <a:latin typeface="IBM Plex Sans"/>
                <a:ea typeface="IBM Plex Sans"/>
                <a:cs typeface="IBM Plex Sans"/>
                <a:sym typeface="IBM Plex Sans"/>
              </a:rPr>
              <a:t>We can compute the global mean of this data set, which is a single value described by the line below.</a:t>
            </a:r>
            <a:endParaRPr b="1" sz="1700">
              <a:solidFill>
                <a:schemeClr val="accent6"/>
              </a:solidFill>
              <a:latin typeface="IBM Plex Sans"/>
              <a:ea typeface="IBM Plex Sans"/>
              <a:cs typeface="IBM Plex Sans"/>
              <a:sym typeface="IBM Plex Sans"/>
            </a:endParaRPr>
          </a:p>
        </p:txBody>
      </p:sp>
      <p:pic>
        <p:nvPicPr>
          <p:cNvPr id="389" name="Google Shape;389;p43"/>
          <p:cNvPicPr preferRelativeResize="0"/>
          <p:nvPr/>
        </p:nvPicPr>
        <p:blipFill rotWithShape="1">
          <a:blip r:embed="rId3">
            <a:alphaModFix/>
          </a:blip>
          <a:srcRect b="29572" l="41757" r="19924" t="31222"/>
          <a:stretch/>
        </p:blipFill>
        <p:spPr>
          <a:xfrm>
            <a:off x="3693401" y="1456200"/>
            <a:ext cx="4169059" cy="2398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Statistics</a:t>
            </a:r>
            <a:endParaRPr/>
          </a:p>
        </p:txBody>
      </p:sp>
      <p:sp>
        <p:nvSpPr>
          <p:cNvPr id="395" name="Google Shape;395;p44"/>
          <p:cNvSpPr txBox="1"/>
          <p:nvPr/>
        </p:nvSpPr>
        <p:spPr>
          <a:xfrm>
            <a:off x="878625" y="1009800"/>
            <a:ext cx="759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p:txBody>
      </p:sp>
      <p:sp>
        <p:nvSpPr>
          <p:cNvPr id="396" name="Google Shape;396;p44"/>
          <p:cNvSpPr txBox="1"/>
          <p:nvPr/>
        </p:nvSpPr>
        <p:spPr>
          <a:xfrm>
            <a:off x="878625" y="1103075"/>
            <a:ext cx="7784700" cy="309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accent6"/>
                </a:solidFill>
                <a:latin typeface="IBM Plex Sans"/>
                <a:ea typeface="IBM Plex Sans"/>
                <a:cs typeface="IBM Plex Sans"/>
                <a:sym typeface="IBM Plex Sans"/>
              </a:rPr>
              <a:t>We can also compute an n-day rolling mean. For a given day d, the n-day rolling mean is equal to the mean of the d - (n - 1) through d days. The window is the parameter n.</a:t>
            </a:r>
            <a:endParaRPr>
              <a:solidFill>
                <a:schemeClr val="accent6"/>
              </a:solidFill>
              <a:latin typeface="IBM Plex Sans"/>
              <a:ea typeface="IBM Plex Sans"/>
              <a:cs typeface="IBM Plex Sans"/>
              <a:sym typeface="IBM Plex Sans"/>
            </a:endParaRPr>
          </a:p>
          <a:p>
            <a:pPr indent="0" lvl="0" marL="0" rtl="0" algn="l">
              <a:lnSpc>
                <a:spcPct val="115000"/>
              </a:lnSpc>
              <a:spcBef>
                <a:spcPts val="1200"/>
              </a:spcBef>
              <a:spcAft>
                <a:spcPts val="0"/>
              </a:spcAft>
              <a:buNone/>
            </a:pPr>
            <a:r>
              <a:t/>
            </a:r>
            <a:endParaRPr>
              <a:solidFill>
                <a:schemeClr val="accent6"/>
              </a:solidFill>
              <a:latin typeface="IBM Plex Sans"/>
              <a:ea typeface="IBM Plex Sans"/>
              <a:cs typeface="IBM Plex Sans"/>
              <a:sym typeface="IBM Plex Sans"/>
            </a:endParaRPr>
          </a:p>
          <a:p>
            <a:pPr indent="0" lvl="0" marL="0" rtl="0" algn="l">
              <a:lnSpc>
                <a:spcPct val="100000"/>
              </a:lnSpc>
              <a:spcBef>
                <a:spcPts val="1200"/>
              </a:spcBef>
              <a:spcAft>
                <a:spcPts val="0"/>
              </a:spcAft>
              <a:buNone/>
            </a:pPr>
            <a:r>
              <a:rPr lang="en" sz="1600">
                <a:solidFill>
                  <a:schemeClr val="accent6"/>
                </a:solidFill>
                <a:latin typeface="IBM Plex Sans"/>
                <a:ea typeface="IBM Plex Sans"/>
                <a:cs typeface="IBM Plex Sans"/>
                <a:sym typeface="IBM Plex Sans"/>
              </a:rPr>
              <a:t>For example, we can compute a 20-day rolling </a:t>
            </a:r>
            <a:endParaRPr sz="1600">
              <a:solidFill>
                <a:schemeClr val="accent6"/>
              </a:solidFill>
              <a:latin typeface="IBM Plex Sans"/>
              <a:ea typeface="IBM Plex Sans"/>
              <a:cs typeface="IBM Plex Sans"/>
              <a:sym typeface="IBM Plex Sans"/>
            </a:endParaRPr>
          </a:p>
          <a:p>
            <a:pPr indent="0" lvl="0" marL="0" rtl="0" algn="l">
              <a:lnSpc>
                <a:spcPct val="100000"/>
              </a:lnSpc>
              <a:spcBef>
                <a:spcPts val="1200"/>
              </a:spcBef>
              <a:spcAft>
                <a:spcPts val="0"/>
              </a:spcAft>
              <a:buNone/>
            </a:pPr>
            <a:r>
              <a:rPr lang="en" sz="1600">
                <a:solidFill>
                  <a:schemeClr val="accent6"/>
                </a:solidFill>
                <a:latin typeface="IBM Plex Sans"/>
                <a:ea typeface="IBM Plex Sans"/>
                <a:cs typeface="IBM Plex Sans"/>
                <a:sym typeface="IBM Plex Sans"/>
              </a:rPr>
              <a:t>mean as follows. For a given day d, the 20-day </a:t>
            </a:r>
            <a:endParaRPr sz="1600">
              <a:solidFill>
                <a:schemeClr val="accent6"/>
              </a:solidFill>
              <a:latin typeface="IBM Plex Sans"/>
              <a:ea typeface="IBM Plex Sans"/>
              <a:cs typeface="IBM Plex Sans"/>
              <a:sym typeface="IBM Plex Sans"/>
            </a:endParaRPr>
          </a:p>
          <a:p>
            <a:pPr indent="0" lvl="0" marL="0" rtl="0" algn="l">
              <a:lnSpc>
                <a:spcPct val="100000"/>
              </a:lnSpc>
              <a:spcBef>
                <a:spcPts val="1200"/>
              </a:spcBef>
              <a:spcAft>
                <a:spcPts val="0"/>
              </a:spcAft>
              <a:buNone/>
            </a:pPr>
            <a:r>
              <a:rPr lang="en" sz="1600">
                <a:solidFill>
                  <a:schemeClr val="accent6"/>
                </a:solidFill>
                <a:latin typeface="IBM Plex Sans"/>
                <a:ea typeface="IBM Plex Sans"/>
                <a:cs typeface="IBM Plex Sans"/>
                <a:sym typeface="IBM Plex Sans"/>
              </a:rPr>
              <a:t>rolling mean is equal to the mean of the</a:t>
            </a:r>
            <a:endParaRPr sz="1600">
              <a:solidFill>
                <a:schemeClr val="accent6"/>
              </a:solidFill>
              <a:latin typeface="IBM Plex Sans"/>
              <a:ea typeface="IBM Plex Sans"/>
              <a:cs typeface="IBM Plex Sans"/>
              <a:sym typeface="IBM Plex Sans"/>
            </a:endParaRPr>
          </a:p>
          <a:p>
            <a:pPr indent="0" lvl="0" marL="0" rtl="0" algn="l">
              <a:lnSpc>
                <a:spcPct val="100000"/>
              </a:lnSpc>
              <a:spcBef>
                <a:spcPts val="1200"/>
              </a:spcBef>
              <a:spcAft>
                <a:spcPts val="1200"/>
              </a:spcAft>
              <a:buNone/>
            </a:pPr>
            <a:r>
              <a:rPr lang="en" sz="1600">
                <a:solidFill>
                  <a:schemeClr val="accent6"/>
                </a:solidFill>
                <a:latin typeface="IBM Plex Sans"/>
                <a:ea typeface="IBM Plex Sans"/>
                <a:cs typeface="IBM Plex Sans"/>
                <a:sym typeface="IBM Plex Sans"/>
              </a:rPr>
              <a:t> d - 19 through d days. The window here is 20.</a:t>
            </a:r>
            <a:endParaRPr sz="1600">
              <a:solidFill>
                <a:schemeClr val="accent6"/>
              </a:solidFill>
              <a:latin typeface="IBM Plex Sans"/>
              <a:ea typeface="IBM Plex Sans"/>
              <a:cs typeface="IBM Plex Sans"/>
              <a:sym typeface="IBM Plex Sans"/>
            </a:endParaRPr>
          </a:p>
        </p:txBody>
      </p:sp>
      <p:pic>
        <p:nvPicPr>
          <p:cNvPr id="397" name="Google Shape;397;p44"/>
          <p:cNvPicPr preferRelativeResize="0"/>
          <p:nvPr/>
        </p:nvPicPr>
        <p:blipFill rotWithShape="1">
          <a:blip r:embed="rId3">
            <a:alphaModFix/>
          </a:blip>
          <a:srcRect b="28127" l="41900" r="20695" t="33394"/>
          <a:stretch/>
        </p:blipFill>
        <p:spPr>
          <a:xfrm>
            <a:off x="5339925" y="2296300"/>
            <a:ext cx="3447402" cy="19937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5"/>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Statistics</a:t>
            </a:r>
            <a:endParaRPr/>
          </a:p>
        </p:txBody>
      </p:sp>
      <p:sp>
        <p:nvSpPr>
          <p:cNvPr id="403" name="Google Shape;403;p45"/>
          <p:cNvSpPr txBox="1"/>
          <p:nvPr/>
        </p:nvSpPr>
        <p:spPr>
          <a:xfrm>
            <a:off x="878625" y="1009800"/>
            <a:ext cx="759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p:txBody>
      </p:sp>
      <p:sp>
        <p:nvSpPr>
          <p:cNvPr id="404" name="Google Shape;404;p45"/>
          <p:cNvSpPr txBox="1"/>
          <p:nvPr/>
        </p:nvSpPr>
        <p:spPr>
          <a:xfrm>
            <a:off x="1138900" y="1189800"/>
            <a:ext cx="33237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We can calculate the 20-day rolling mean for day d' = d + 1 as the mean of the d - 18 through d + 1 days. Generally, we can imagine "sliding" the window through the data set and computing the rolling mean at each data point.</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Note that our sliding mean calculations form a curve that begins 20 data points after the beginning of the SPY data.</a:t>
            </a:r>
            <a:endParaRPr sz="1600">
              <a:solidFill>
                <a:schemeClr val="accent6"/>
              </a:solidFill>
              <a:latin typeface="IBM Plex Sans Medium"/>
              <a:ea typeface="IBM Plex Sans Medium"/>
              <a:cs typeface="IBM Plex Sans Medium"/>
              <a:sym typeface="IBM Plex Sans Medium"/>
            </a:endParaRPr>
          </a:p>
        </p:txBody>
      </p:sp>
      <p:pic>
        <p:nvPicPr>
          <p:cNvPr id="405" name="Google Shape;405;p45"/>
          <p:cNvPicPr preferRelativeResize="0"/>
          <p:nvPr/>
        </p:nvPicPr>
        <p:blipFill rotWithShape="1">
          <a:blip r:embed="rId3">
            <a:alphaModFix/>
          </a:blip>
          <a:srcRect b="28304" l="41760" r="20119" t="35662"/>
          <a:stretch/>
        </p:blipFill>
        <p:spPr>
          <a:xfrm>
            <a:off x="4685700" y="1592525"/>
            <a:ext cx="4073398" cy="216483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6"/>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Statistics</a:t>
            </a:r>
            <a:endParaRPr/>
          </a:p>
        </p:txBody>
      </p:sp>
      <p:sp>
        <p:nvSpPr>
          <p:cNvPr id="411" name="Google Shape;411;p46"/>
          <p:cNvSpPr txBox="1"/>
          <p:nvPr/>
        </p:nvSpPr>
        <p:spPr>
          <a:xfrm>
            <a:off x="878625" y="1009800"/>
            <a:ext cx="759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p:txBody>
      </p:sp>
      <p:sp>
        <p:nvSpPr>
          <p:cNvPr id="412" name="Google Shape;412;p46"/>
          <p:cNvSpPr txBox="1"/>
          <p:nvPr/>
        </p:nvSpPr>
        <p:spPr>
          <a:xfrm>
            <a:off x="656875" y="1103075"/>
            <a:ext cx="34083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We can see that this rolling mean line follows the day-to-day values of the SPY price data, but it lags slightly as it has to incorporate the past twenty days into its calculation.</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The rolling mean is referred to as a </a:t>
            </a:r>
            <a:r>
              <a:rPr lang="en" sz="1600" u="sng">
                <a:solidFill>
                  <a:schemeClr val="accent6"/>
                </a:solidFill>
                <a:latin typeface="IBM Plex Sans Medium"/>
                <a:ea typeface="IBM Plex Sans Medium"/>
                <a:cs typeface="IBM Plex Sans Medium"/>
                <a:sym typeface="IBM Plex Sans Medium"/>
                <a:hlinkClick r:id="rId3">
                  <a:extLst>
                    <a:ext uri="{A12FA001-AC4F-418D-AE19-62706E023703}">
                      <ahyp:hlinkClr val="tx"/>
                    </a:ext>
                  </a:extLst>
                </a:hlinkClick>
              </a:rPr>
              <a:t>simple moving average</a:t>
            </a:r>
            <a:r>
              <a:rPr lang="en" sz="1600">
                <a:solidFill>
                  <a:schemeClr val="accent6"/>
                </a:solidFill>
                <a:latin typeface="IBM Plex Sans Medium"/>
                <a:ea typeface="IBM Plex Sans Medium"/>
                <a:cs typeface="IBM Plex Sans Medium"/>
                <a:sym typeface="IBM Plex Sans Medium"/>
              </a:rPr>
              <a:t> (SMA) by </a:t>
            </a:r>
            <a:r>
              <a:rPr lang="en" sz="1600" u="sng">
                <a:solidFill>
                  <a:schemeClr val="accent6"/>
                </a:solidFill>
                <a:latin typeface="IBM Plex Sans Medium"/>
                <a:ea typeface="IBM Plex Sans Medium"/>
                <a:cs typeface="IBM Plex Sans Medium"/>
                <a:sym typeface="IBM Plex Sans Medium"/>
                <a:hlinkClick r:id="rId4">
                  <a:extLst>
                    <a:ext uri="{A12FA001-AC4F-418D-AE19-62706E023703}">
                      <ahyp:hlinkClr val="tx"/>
                    </a:ext>
                  </a:extLst>
                </a:hlinkClick>
              </a:rPr>
              <a:t>technical analysts</a:t>
            </a:r>
            <a:r>
              <a:rPr lang="en" sz="1600">
                <a:solidFill>
                  <a:schemeClr val="accent6"/>
                </a:solidFill>
                <a:latin typeface="IBM Plex Sans Medium"/>
                <a:ea typeface="IBM Plex Sans Medium"/>
                <a:cs typeface="IBM Plex Sans Medium"/>
                <a:sym typeface="IBM Plex Sans Medium"/>
              </a:rPr>
              <a:t>. Technical analysts utilize SMAs by looking at points where the price crosses over the SMA.</a:t>
            </a:r>
            <a:endParaRPr sz="1600">
              <a:solidFill>
                <a:schemeClr val="accent6"/>
              </a:solidFill>
              <a:latin typeface="IBM Plex Sans Medium"/>
              <a:ea typeface="IBM Plex Sans Medium"/>
              <a:cs typeface="IBM Plex Sans Medium"/>
              <a:sym typeface="IBM Plex Sans Medium"/>
            </a:endParaRPr>
          </a:p>
        </p:txBody>
      </p:sp>
      <p:pic>
        <p:nvPicPr>
          <p:cNvPr id="413" name="Google Shape;413;p46"/>
          <p:cNvPicPr preferRelativeResize="0"/>
          <p:nvPr/>
        </p:nvPicPr>
        <p:blipFill rotWithShape="1">
          <a:blip r:embed="rId5">
            <a:alphaModFix/>
          </a:blip>
          <a:srcRect b="25893" l="42108" r="19489" t="37099"/>
          <a:stretch/>
        </p:blipFill>
        <p:spPr>
          <a:xfrm>
            <a:off x="4623925" y="1295075"/>
            <a:ext cx="4014701" cy="2175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7"/>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Rolling Statistics</a:t>
            </a:r>
            <a:endParaRPr/>
          </a:p>
        </p:txBody>
      </p:sp>
      <p:sp>
        <p:nvSpPr>
          <p:cNvPr id="419" name="Google Shape;419;p47"/>
          <p:cNvSpPr txBox="1"/>
          <p:nvPr/>
        </p:nvSpPr>
        <p:spPr>
          <a:xfrm>
            <a:off x="878625" y="1009800"/>
            <a:ext cx="759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p:txBody>
      </p:sp>
      <p:sp>
        <p:nvSpPr>
          <p:cNvPr id="420" name="Google Shape;420;p47"/>
          <p:cNvSpPr txBox="1"/>
          <p:nvPr/>
        </p:nvSpPr>
        <p:spPr>
          <a:xfrm>
            <a:off x="793200" y="1363325"/>
            <a:ext cx="35694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A hypothesis that many technical analysts abide by is that the rolling mean may be a good representation of the true, underlying price of the stock and that significant deviations from that mean eventually result in a return to the mean.</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As a result, if you can spot significant deviations from the mean, you might be able to spot a buying opportunity.</a:t>
            </a:r>
            <a:endParaRPr sz="1600">
              <a:solidFill>
                <a:schemeClr val="accent6"/>
              </a:solidFill>
              <a:latin typeface="IBM Plex Sans Medium"/>
              <a:ea typeface="IBM Plex Sans Medium"/>
              <a:cs typeface="IBM Plex Sans Medium"/>
              <a:sym typeface="IBM Plex Sans Medium"/>
            </a:endParaRPr>
          </a:p>
        </p:txBody>
      </p:sp>
      <p:pic>
        <p:nvPicPr>
          <p:cNvPr id="421" name="Google Shape;421;p47"/>
          <p:cNvPicPr preferRelativeResize="0"/>
          <p:nvPr/>
        </p:nvPicPr>
        <p:blipFill rotWithShape="1">
          <a:blip r:embed="rId3">
            <a:alphaModFix/>
          </a:blip>
          <a:srcRect b="25203" l="42652" r="20011" t="38536"/>
          <a:stretch/>
        </p:blipFill>
        <p:spPr>
          <a:xfrm>
            <a:off x="4886881" y="1456200"/>
            <a:ext cx="3900446" cy="2129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8"/>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 - </a:t>
            </a:r>
            <a:r>
              <a:rPr lang="en"/>
              <a:t>Rolling Statistics</a:t>
            </a:r>
            <a:endParaRPr/>
          </a:p>
        </p:txBody>
      </p:sp>
      <p:sp>
        <p:nvSpPr>
          <p:cNvPr id="427" name="Google Shape;427;p48"/>
          <p:cNvSpPr txBox="1"/>
          <p:nvPr/>
        </p:nvSpPr>
        <p:spPr>
          <a:xfrm>
            <a:off x="878625" y="1009800"/>
            <a:ext cx="7595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p:txBody>
      </p:sp>
      <p:sp>
        <p:nvSpPr>
          <p:cNvPr id="428" name="Google Shape;428;p48"/>
          <p:cNvSpPr txBox="1"/>
          <p:nvPr/>
        </p:nvSpPr>
        <p:spPr>
          <a:xfrm>
            <a:off x="793200" y="1363325"/>
            <a:ext cx="69159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accent6"/>
                </a:solidFill>
                <a:latin typeface="IBM Plex Sans Medium"/>
                <a:ea typeface="IBM Plex Sans Medium"/>
                <a:cs typeface="IBM Plex Sans Medium"/>
                <a:sym typeface="IBM Plex Sans Medium"/>
              </a:rPr>
              <a:t>Why rolling statistics is used?</a:t>
            </a:r>
            <a:endParaRPr sz="2000" u="sng">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20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2000">
                <a:solidFill>
                  <a:schemeClr val="accent6"/>
                </a:solidFill>
                <a:latin typeface="IBM Plex Sans Medium"/>
                <a:ea typeface="IBM Plex Sans Medium"/>
                <a:cs typeface="IBM Plex Sans Medium"/>
                <a:sym typeface="IBM Plex Sans Medium"/>
              </a:rPr>
              <a:t>Rolling </a:t>
            </a:r>
            <a:r>
              <a:rPr lang="en" sz="2000">
                <a:solidFill>
                  <a:schemeClr val="lt1"/>
                </a:solidFill>
                <a:latin typeface="IBM Plex Sans Medium"/>
                <a:ea typeface="IBM Plex Sans Medium"/>
                <a:cs typeface="IBM Plex Sans Medium"/>
                <a:sym typeface="IBM Plex Sans Medium"/>
              </a:rPr>
              <a:t>statistics </a:t>
            </a:r>
            <a:r>
              <a:rPr lang="en" sz="2000">
                <a:solidFill>
                  <a:schemeClr val="accent6"/>
                </a:solidFill>
                <a:latin typeface="IBM Plex Sans Medium"/>
                <a:ea typeface="IBM Plex Sans Medium"/>
                <a:cs typeface="IBM Plex Sans Medium"/>
                <a:sym typeface="IBM Plex Sans Medium"/>
              </a:rPr>
              <a:t>are useful for finding long-term trends otherwise disguised by occasional fluctuations. </a:t>
            </a:r>
            <a:endParaRPr sz="20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20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2000">
                <a:solidFill>
                  <a:schemeClr val="accent6"/>
                </a:solidFill>
                <a:latin typeface="IBM Plex Sans Medium"/>
                <a:ea typeface="IBM Plex Sans Medium"/>
                <a:cs typeface="IBM Plex Sans Medium"/>
                <a:sym typeface="IBM Plex Sans Medium"/>
              </a:rPr>
              <a:t>For instance, if your company sells ice, you might notice a fluctuation upwards on hot days. If the temperature in your area fluctuates often, your data might become difficult to track.</a:t>
            </a:r>
            <a:endParaRPr sz="20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20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9"/>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Augmented Dickey Fuller Test(ADFT)</a:t>
            </a:r>
            <a:endParaRPr sz="3400"/>
          </a:p>
        </p:txBody>
      </p:sp>
      <p:sp>
        <p:nvSpPr>
          <p:cNvPr id="434" name="Google Shape;434;p49"/>
          <p:cNvSpPr txBox="1"/>
          <p:nvPr/>
        </p:nvSpPr>
        <p:spPr>
          <a:xfrm>
            <a:off x="867575" y="1103100"/>
            <a:ext cx="7556400" cy="3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Augmented Dickey Fuller test (ADF Test) is a common statistical test used to test whether a given Time series is stationary or not. It is one of the most commonly used statistical test when it comes to analyzing the stationary of a series.</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lnSpc>
                <a:spcPct val="115000"/>
              </a:lnSpc>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In world of data science so Dickey is another statistical test for checking stationarity.We take a  the null hypothesis which says time</a:t>
            </a:r>
            <a:endParaRPr sz="1600">
              <a:solidFill>
                <a:schemeClr val="accent6"/>
              </a:solidFill>
              <a:latin typeface="IBM Plex Sans Medium"/>
              <a:ea typeface="IBM Plex Sans Medium"/>
              <a:cs typeface="IBM Plex Sans Medium"/>
              <a:sym typeface="IBM Plex Sans Medium"/>
            </a:endParaRPr>
          </a:p>
          <a:p>
            <a:pPr indent="0" lvl="0" marL="0" rtl="0" algn="l">
              <a:lnSpc>
                <a:spcPct val="115000"/>
              </a:lnSpc>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series is non stationary and once we perform this test we will get a result which comprises of a test statistic and some critical values for different</a:t>
            </a:r>
            <a:endParaRPr sz="1600">
              <a:solidFill>
                <a:schemeClr val="accent6"/>
              </a:solidFill>
              <a:latin typeface="IBM Plex Sans Medium"/>
              <a:ea typeface="IBM Plex Sans Medium"/>
              <a:cs typeface="IBM Plex Sans Medium"/>
              <a:sym typeface="IBM Plex Sans Medium"/>
            </a:endParaRPr>
          </a:p>
          <a:p>
            <a:pPr indent="0" lvl="0" marL="0" rtl="0" algn="l">
              <a:lnSpc>
                <a:spcPct val="115000"/>
              </a:lnSpc>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confidence level.So it  says that if the test statistic is less than the critical value we can reject the null hypothesis and say that the series</a:t>
            </a:r>
            <a:endParaRPr sz="1600">
              <a:solidFill>
                <a:schemeClr val="accent6"/>
              </a:solidFill>
              <a:latin typeface="IBM Plex Sans Medium"/>
              <a:ea typeface="IBM Plex Sans Medium"/>
              <a:cs typeface="IBM Plex Sans Medium"/>
              <a:sym typeface="IBM Plex Sans Medium"/>
            </a:endParaRPr>
          </a:p>
          <a:p>
            <a:pPr indent="0" lvl="0" marL="0" rtl="0" algn="l">
              <a:lnSpc>
                <a:spcPct val="115000"/>
              </a:lnSpc>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is stationary.</a:t>
            </a:r>
            <a:endParaRPr sz="16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0"/>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What is a Unit Root Test ?</a:t>
            </a:r>
            <a:endParaRPr sz="3400"/>
          </a:p>
        </p:txBody>
      </p:sp>
      <p:sp>
        <p:nvSpPr>
          <p:cNvPr id="440" name="Google Shape;440;p50"/>
          <p:cNvSpPr txBox="1"/>
          <p:nvPr/>
        </p:nvSpPr>
        <p:spPr>
          <a:xfrm>
            <a:off x="867575" y="1103100"/>
            <a:ext cx="7556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p:txBody>
      </p:sp>
      <p:pic>
        <p:nvPicPr>
          <p:cNvPr id="441" name="Google Shape;441;p50"/>
          <p:cNvPicPr preferRelativeResize="0"/>
          <p:nvPr/>
        </p:nvPicPr>
        <p:blipFill rotWithShape="1">
          <a:blip r:embed="rId3">
            <a:alphaModFix/>
          </a:blip>
          <a:srcRect b="27454" l="5006" r="7915" t="25373"/>
          <a:stretch/>
        </p:blipFill>
        <p:spPr>
          <a:xfrm>
            <a:off x="4482700" y="1360750"/>
            <a:ext cx="3941275" cy="572700"/>
          </a:xfrm>
          <a:prstGeom prst="rect">
            <a:avLst/>
          </a:prstGeom>
          <a:noFill/>
          <a:ln>
            <a:noFill/>
          </a:ln>
        </p:spPr>
      </p:pic>
      <p:sp>
        <p:nvSpPr>
          <p:cNvPr id="442" name="Google Shape;442;p50"/>
          <p:cNvSpPr txBox="1"/>
          <p:nvPr/>
        </p:nvSpPr>
        <p:spPr>
          <a:xfrm>
            <a:off x="403900" y="991550"/>
            <a:ext cx="4078800" cy="284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The ADF test belongs to a category of tests called ‘Unit Root Test’, which is the proper method for testing the stationarity of a time series.</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So what does a ‘Unit Root’ mean?</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Unit root is a characteristic of a time series that makes it non-stationary. Technically speaking, a unit root is said to exist in a time series of the value of alpha = 1 in the below equation.</a:t>
            </a:r>
            <a:endParaRPr sz="1500">
              <a:solidFill>
                <a:schemeClr val="accent6"/>
              </a:solidFill>
              <a:latin typeface="IBM Plex Sans Medium"/>
              <a:ea typeface="IBM Plex Sans Medium"/>
              <a:cs typeface="IBM Plex Sans Medium"/>
              <a:sym typeface="IBM Plex Sans Medium"/>
            </a:endParaRPr>
          </a:p>
        </p:txBody>
      </p:sp>
      <p:sp>
        <p:nvSpPr>
          <p:cNvPr id="443" name="Google Shape;443;p50"/>
          <p:cNvSpPr txBox="1"/>
          <p:nvPr/>
        </p:nvSpPr>
        <p:spPr>
          <a:xfrm>
            <a:off x="4945200" y="2515950"/>
            <a:ext cx="368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BM Plex Sans Medium"/>
                <a:ea typeface="IBM Plex Sans Medium"/>
                <a:cs typeface="IBM Plex Sans Medium"/>
                <a:sym typeface="IBM Plex Sans Medium"/>
              </a:rPr>
              <a:t>where, Yt is the value of the time series at time ‘t’ and Xe is an exogenous variable (a separate explanatory variable, which is also a time series).</a:t>
            </a:r>
            <a:endParaRPr sz="1600">
              <a:solidFill>
                <a:schemeClr val="accent6"/>
              </a:solidFill>
              <a:latin typeface="IBM Plex Sans Medium"/>
              <a:ea typeface="IBM Plex Sans Medium"/>
              <a:cs typeface="IBM Plex Sans Medium"/>
              <a:sym typeface="IBM Plex Sans Medium"/>
            </a:endParaRPr>
          </a:p>
        </p:txBody>
      </p:sp>
      <p:sp>
        <p:nvSpPr>
          <p:cNvPr id="444" name="Google Shape;444;p50"/>
          <p:cNvSpPr txBox="1"/>
          <p:nvPr/>
        </p:nvSpPr>
        <p:spPr>
          <a:xfrm>
            <a:off x="995675" y="3730600"/>
            <a:ext cx="7300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1"/>
                </a:solidFill>
                <a:latin typeface="IBM Plex Sans"/>
                <a:ea typeface="IBM Plex Sans"/>
                <a:cs typeface="IBM Plex Sans"/>
                <a:sym typeface="IBM Plex Sans"/>
              </a:rPr>
              <a:t>What does this mean to us?</a:t>
            </a:r>
            <a:endParaRPr b="1" sz="1900">
              <a:solidFill>
                <a:schemeClr val="lt1"/>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lt1"/>
                </a:solidFill>
                <a:latin typeface="IBM Plex Sans Medium"/>
                <a:ea typeface="IBM Plex Sans Medium"/>
                <a:cs typeface="IBM Plex Sans Medium"/>
                <a:sym typeface="IBM Plex Sans Medium"/>
              </a:rPr>
              <a:t>The presence of a unit root means the time series is non-stationary. Besides, the number of unit roots contained in the series corresponds to the number of differencing operations required to make the series stationary.</a:t>
            </a:r>
            <a:endParaRPr sz="1500">
              <a:solidFill>
                <a:schemeClr val="lt1"/>
              </a:solidFill>
              <a:latin typeface="IBM Plex Sans Medium"/>
              <a:ea typeface="IBM Plex Sans Medium"/>
              <a:cs typeface="IBM Plex Sans Medium"/>
              <a:sym typeface="IBM Plex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1"/>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Augmented Dickey Fuller Test(ADFT)</a:t>
            </a:r>
            <a:endParaRPr sz="3400"/>
          </a:p>
          <a:p>
            <a:pPr indent="0" lvl="0" marL="0" rtl="0" algn="ctr">
              <a:spcBef>
                <a:spcPts val="0"/>
              </a:spcBef>
              <a:spcAft>
                <a:spcPts val="0"/>
              </a:spcAft>
              <a:buNone/>
            </a:pPr>
            <a:r>
              <a:t/>
            </a:r>
            <a:endParaRPr sz="3400"/>
          </a:p>
        </p:txBody>
      </p:sp>
      <p:sp>
        <p:nvSpPr>
          <p:cNvPr id="450" name="Google Shape;450;p51"/>
          <p:cNvSpPr txBox="1"/>
          <p:nvPr/>
        </p:nvSpPr>
        <p:spPr>
          <a:xfrm>
            <a:off x="669275" y="1140250"/>
            <a:ext cx="75726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6"/>
              </a:buClr>
              <a:buSzPts val="1500"/>
              <a:buFont typeface="IBM Plex Sans Medium"/>
              <a:buChar char="●"/>
            </a:pPr>
            <a:r>
              <a:rPr lang="en" sz="1500">
                <a:solidFill>
                  <a:schemeClr val="accent6"/>
                </a:solidFill>
                <a:latin typeface="IBM Plex Sans Medium"/>
                <a:ea typeface="IBM Plex Sans Medium"/>
                <a:cs typeface="IBM Plex Sans Medium"/>
                <a:sym typeface="IBM Plex Sans Medium"/>
              </a:rPr>
              <a:t>Null Hypothesis (H0): If failed to be rejected, it suggests the time series has a unit root, meaning it is non-stationary. It has some time dependent structure.</a:t>
            </a:r>
            <a:endParaRPr sz="1500">
              <a:solidFill>
                <a:schemeClr val="accent6"/>
              </a:solidFill>
              <a:latin typeface="IBM Plex Sans Medium"/>
              <a:ea typeface="IBM Plex Sans Medium"/>
              <a:cs typeface="IBM Plex Sans Medium"/>
              <a:sym typeface="IBM Plex Sans Medium"/>
            </a:endParaRPr>
          </a:p>
          <a:p>
            <a:pPr indent="-323850" lvl="0" marL="457200" rtl="0" algn="l">
              <a:spcBef>
                <a:spcPts val="0"/>
              </a:spcBef>
              <a:spcAft>
                <a:spcPts val="0"/>
              </a:spcAft>
              <a:buClr>
                <a:schemeClr val="accent6"/>
              </a:buClr>
              <a:buSzPts val="1500"/>
              <a:buFont typeface="IBM Plex Sans Medium"/>
              <a:buChar char="●"/>
            </a:pPr>
            <a:r>
              <a:rPr lang="en" sz="1500">
                <a:solidFill>
                  <a:schemeClr val="accent6"/>
                </a:solidFill>
                <a:latin typeface="IBM Plex Sans Medium"/>
                <a:ea typeface="IBM Plex Sans Medium"/>
                <a:cs typeface="IBM Plex Sans Medium"/>
                <a:sym typeface="IBM Plex Sans Medium"/>
              </a:rPr>
              <a:t>Alternate Hypothesis (H1): The null hypothesis is rejected; it suggests the time series does not have a unit root, meaning it is stationary. It does not have time-dependent structure.</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We interpret this result using the p-value from the test. A p-value below a threshold (such as 5% or 1%) suggests we reject the null hypothesis (stationary), otherwise a p-value above the threshold suggests we fail to reject the null hypothesis (non-stationary).</a:t>
            </a:r>
            <a:endParaRPr sz="1500">
              <a:solidFill>
                <a:schemeClr val="accent6"/>
              </a:solidFill>
              <a:latin typeface="IBM Plex Sans Medium"/>
              <a:ea typeface="IBM Plex Sans Medium"/>
              <a:cs typeface="IBM Plex Sans Medium"/>
              <a:sym typeface="IBM Plex Sans Medium"/>
            </a:endParaRPr>
          </a:p>
          <a:p>
            <a:pPr indent="-323850" lvl="0" marL="457200" rtl="0" algn="l">
              <a:spcBef>
                <a:spcPts val="0"/>
              </a:spcBef>
              <a:spcAft>
                <a:spcPts val="0"/>
              </a:spcAft>
              <a:buClr>
                <a:schemeClr val="accent6"/>
              </a:buClr>
              <a:buSzPts val="1500"/>
              <a:buFont typeface="IBM Plex Sans Medium"/>
              <a:buChar char="●"/>
            </a:pPr>
            <a:r>
              <a:rPr lang="en" sz="1500">
                <a:solidFill>
                  <a:schemeClr val="accent6"/>
                </a:solidFill>
                <a:latin typeface="IBM Plex Sans Medium"/>
                <a:ea typeface="IBM Plex Sans Medium"/>
                <a:cs typeface="IBM Plex Sans Medium"/>
                <a:sym typeface="IBM Plex Sans Medium"/>
              </a:rPr>
              <a:t>p-value &gt; 0.05: Fail to reject the null hypothesis (H0), the data has a unit root and is non-stationary.</a:t>
            </a:r>
            <a:endParaRPr sz="1500">
              <a:solidFill>
                <a:schemeClr val="accent6"/>
              </a:solidFill>
              <a:latin typeface="IBM Plex Sans Medium"/>
              <a:ea typeface="IBM Plex Sans Medium"/>
              <a:cs typeface="IBM Plex Sans Medium"/>
              <a:sym typeface="IBM Plex Sans Medium"/>
            </a:endParaRPr>
          </a:p>
          <a:p>
            <a:pPr indent="-323850" lvl="0" marL="457200" rtl="0" algn="l">
              <a:spcBef>
                <a:spcPts val="0"/>
              </a:spcBef>
              <a:spcAft>
                <a:spcPts val="0"/>
              </a:spcAft>
              <a:buClr>
                <a:schemeClr val="accent6"/>
              </a:buClr>
              <a:buSzPts val="1500"/>
              <a:buFont typeface="IBM Plex Sans Medium"/>
              <a:buChar char="●"/>
            </a:pPr>
            <a:r>
              <a:rPr lang="en" sz="1500">
                <a:solidFill>
                  <a:schemeClr val="accent6"/>
                </a:solidFill>
                <a:latin typeface="IBM Plex Sans Medium"/>
                <a:ea typeface="IBM Plex Sans Medium"/>
                <a:cs typeface="IBM Plex Sans Medium"/>
                <a:sym typeface="IBM Plex Sans Medium"/>
              </a:rPr>
              <a:t>p-value &lt;= 0.05: Reject the null hypothesis (H0), the data does not have a unit root and is stationary.</a:t>
            </a:r>
            <a:endParaRPr sz="15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720000" y="300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Time Series Forecasting ?</a:t>
            </a:r>
            <a:endParaRPr/>
          </a:p>
        </p:txBody>
      </p:sp>
      <p:sp>
        <p:nvSpPr>
          <p:cNvPr id="159" name="Google Shape;159;p16"/>
          <p:cNvSpPr txBox="1"/>
          <p:nvPr/>
        </p:nvSpPr>
        <p:spPr>
          <a:xfrm>
            <a:off x="532050" y="1177425"/>
            <a:ext cx="80799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nconsolata SemiBold"/>
                <a:ea typeface="Inconsolata SemiBold"/>
                <a:cs typeface="Inconsolata SemiBold"/>
                <a:sym typeface="Inconsolata SemiBold"/>
              </a:rPr>
              <a:t>Time series forecasting is the process of </a:t>
            </a:r>
            <a:r>
              <a:rPr b="1" lang="en" sz="1600" u="sng">
                <a:solidFill>
                  <a:schemeClr val="accent6"/>
                </a:solidFill>
                <a:latin typeface="Inconsolata"/>
                <a:ea typeface="Inconsolata"/>
                <a:cs typeface="Inconsolata"/>
                <a:sym typeface="Inconsolata"/>
              </a:rPr>
              <a:t>analyzing time series data using statistics and modeling to make predictions</a:t>
            </a:r>
            <a:r>
              <a:rPr lang="en" sz="1600">
                <a:solidFill>
                  <a:schemeClr val="accent6"/>
                </a:solidFill>
                <a:latin typeface="Inconsolata SemiBold"/>
                <a:ea typeface="Inconsolata SemiBold"/>
                <a:cs typeface="Inconsolata SemiBold"/>
                <a:sym typeface="Inconsolata SemiBold"/>
              </a:rPr>
              <a:t> and inform strategic decision-making.</a:t>
            </a:r>
            <a:endParaRPr sz="1600">
              <a:solidFill>
                <a:schemeClr val="accent6"/>
              </a:solidFill>
              <a:latin typeface="Inconsolata SemiBold"/>
              <a:ea typeface="Inconsolata SemiBold"/>
              <a:cs typeface="Inconsolata SemiBold"/>
              <a:sym typeface="Inconsolata SemiBold"/>
            </a:endParaRPr>
          </a:p>
          <a:p>
            <a:pPr indent="0" lvl="0" marL="0" rtl="0" algn="l">
              <a:spcBef>
                <a:spcPts val="0"/>
              </a:spcBef>
              <a:spcAft>
                <a:spcPts val="0"/>
              </a:spcAft>
              <a:buNone/>
            </a:pPr>
            <a:r>
              <a:t/>
            </a:r>
            <a:endParaRPr sz="1600">
              <a:solidFill>
                <a:schemeClr val="accent6"/>
              </a:solidFill>
              <a:latin typeface="Inconsolata SemiBold"/>
              <a:ea typeface="Inconsolata SemiBold"/>
              <a:cs typeface="Inconsolata SemiBold"/>
              <a:sym typeface="Inconsolata SemiBold"/>
            </a:endParaRPr>
          </a:p>
          <a:p>
            <a:pPr indent="0" lvl="0" marL="0" rtl="0" algn="l">
              <a:spcBef>
                <a:spcPts val="0"/>
              </a:spcBef>
              <a:spcAft>
                <a:spcPts val="0"/>
              </a:spcAft>
              <a:buNone/>
            </a:pPr>
            <a:r>
              <a:rPr lang="en" sz="1600">
                <a:solidFill>
                  <a:schemeClr val="accent6"/>
                </a:solidFill>
                <a:latin typeface="Inconsolata SemiBold"/>
                <a:ea typeface="Inconsolata SemiBold"/>
                <a:cs typeface="Inconsolata SemiBold"/>
                <a:sym typeface="Inconsolata SemiBold"/>
              </a:rPr>
              <a:t>While forecasting and “prediction” generally mean the same thing, there is a notable distinction. In some industries, forecasting might refer to data at a specific future point in time, while prediction refers to future data in general. </a:t>
            </a:r>
            <a:endParaRPr sz="1600">
              <a:solidFill>
                <a:schemeClr val="accent6"/>
              </a:solidFill>
              <a:latin typeface="Inconsolata SemiBold"/>
              <a:ea typeface="Inconsolata SemiBold"/>
              <a:cs typeface="Inconsolata SemiBold"/>
              <a:sym typeface="Inconsolata SemiBold"/>
            </a:endParaRPr>
          </a:p>
          <a:p>
            <a:pPr indent="0" lvl="0" marL="0" rtl="0" algn="l">
              <a:spcBef>
                <a:spcPts val="0"/>
              </a:spcBef>
              <a:spcAft>
                <a:spcPts val="0"/>
              </a:spcAft>
              <a:buNone/>
            </a:pPr>
            <a:r>
              <a:rPr lang="en" sz="1600">
                <a:solidFill>
                  <a:schemeClr val="accent6"/>
                </a:solidFill>
                <a:latin typeface="Inconsolata SemiBold"/>
                <a:ea typeface="Inconsolata SemiBold"/>
                <a:cs typeface="Inconsolata SemiBold"/>
                <a:sym typeface="Inconsolata SemiBold"/>
              </a:rPr>
              <a:t>Series forecasting is often used in conjunction with </a:t>
            </a:r>
            <a:r>
              <a:rPr i="1" lang="en" sz="1600" u="sng">
                <a:solidFill>
                  <a:schemeClr val="accent6"/>
                </a:solidFill>
                <a:latin typeface="Inconsolata SemiBold"/>
                <a:ea typeface="Inconsolata SemiBold"/>
                <a:cs typeface="Inconsolata SemiBold"/>
                <a:sym typeface="Inconsolata SemiBold"/>
              </a:rPr>
              <a:t>time series analysis</a:t>
            </a:r>
            <a:r>
              <a:rPr lang="en" sz="1600">
                <a:solidFill>
                  <a:schemeClr val="accent6"/>
                </a:solidFill>
                <a:latin typeface="Inconsolata SemiBold"/>
                <a:ea typeface="Inconsolata SemiBold"/>
                <a:cs typeface="Inconsolata SemiBold"/>
                <a:sym typeface="Inconsolata SemiBold"/>
              </a:rPr>
              <a:t>. Time series analysis involves developing models to gain an understanding of the data to understand the underlying causes. Analysis can provide the “why” behind the outcomes you are seeing. Forecasting then takes the next step of what to do with that knowledge and the predictable extrapolations of what might happen in the future.</a:t>
            </a:r>
            <a:endParaRPr sz="1600">
              <a:solidFill>
                <a:schemeClr val="accent6"/>
              </a:solidFill>
              <a:latin typeface="Inconsolata SemiBold"/>
              <a:ea typeface="Inconsolata SemiBold"/>
              <a:cs typeface="Inconsolata SemiBold"/>
              <a:sym typeface="Inconsolata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2"/>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Augmented Dickey Fuller Test(ADFT)</a:t>
            </a:r>
            <a:endParaRPr sz="3400"/>
          </a:p>
          <a:p>
            <a:pPr indent="0" lvl="0" marL="0" rtl="0" algn="ctr">
              <a:spcBef>
                <a:spcPts val="0"/>
              </a:spcBef>
              <a:spcAft>
                <a:spcPts val="0"/>
              </a:spcAft>
              <a:buNone/>
            </a:pPr>
            <a:r>
              <a:t/>
            </a:r>
            <a:endParaRPr sz="3400"/>
          </a:p>
        </p:txBody>
      </p:sp>
      <p:sp>
        <p:nvSpPr>
          <p:cNvPr id="456" name="Google Shape;456;p52"/>
          <p:cNvSpPr txBox="1"/>
          <p:nvPr/>
        </p:nvSpPr>
        <p:spPr>
          <a:xfrm>
            <a:off x="669275" y="1140250"/>
            <a:ext cx="7572600" cy="1723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000">
                <a:solidFill>
                  <a:schemeClr val="accent6"/>
                </a:solidFill>
                <a:latin typeface="IBM Plex Sans Medium"/>
                <a:ea typeface="IBM Plex Sans Medium"/>
                <a:cs typeface="IBM Plex Sans Medium"/>
                <a:sym typeface="IBM Plex Sans Medium"/>
              </a:rPr>
              <a:t>Below is an example of calculating the Augmented Dickey-Fuller test on the </a:t>
            </a:r>
            <a:r>
              <a:rPr lang="en" sz="2000" u="sng">
                <a:solidFill>
                  <a:schemeClr val="accent6"/>
                </a:solidFill>
                <a:latin typeface="IBM Plex Sans Medium"/>
                <a:ea typeface="IBM Plex Sans Medium"/>
                <a:cs typeface="IBM Plex Sans Medium"/>
                <a:sym typeface="IBM Plex Sans Medium"/>
              </a:rPr>
              <a:t>Daily Female Births dataset</a:t>
            </a:r>
            <a:r>
              <a:rPr lang="en" sz="2000">
                <a:solidFill>
                  <a:schemeClr val="accent6"/>
                </a:solidFill>
                <a:latin typeface="IBM Plex Sans Medium"/>
                <a:ea typeface="IBM Plex Sans Medium"/>
                <a:cs typeface="IBM Plex Sans Medium"/>
                <a:sym typeface="IBM Plex Sans Medium"/>
              </a:rPr>
              <a:t>. The statsmodels library provides the </a:t>
            </a:r>
            <a:r>
              <a:rPr lang="en" sz="2000" u="sng">
                <a:solidFill>
                  <a:schemeClr val="accent6"/>
                </a:solidFill>
                <a:latin typeface="IBM Plex Sans Medium"/>
                <a:ea typeface="IBM Plex Sans Medium"/>
                <a:cs typeface="IBM Plex Sans Medium"/>
                <a:sym typeface="IBM Plex Sans Medium"/>
              </a:rPr>
              <a:t>adfuller()</a:t>
            </a:r>
            <a:r>
              <a:rPr lang="en" sz="2000">
                <a:solidFill>
                  <a:schemeClr val="accent6"/>
                </a:solidFill>
                <a:latin typeface="IBM Plex Sans Medium"/>
                <a:ea typeface="IBM Plex Sans Medium"/>
                <a:cs typeface="IBM Plex Sans Medium"/>
                <a:sym typeface="IBM Plex Sans Medium"/>
              </a:rPr>
              <a:t> function that implements the test.</a:t>
            </a:r>
            <a:endParaRPr sz="20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2000">
              <a:solidFill>
                <a:schemeClr val="accent6"/>
              </a:solidFill>
              <a:latin typeface="IBM Plex Sans Medium"/>
              <a:ea typeface="IBM Plex Sans Medium"/>
              <a:cs typeface="IBM Plex Sans Medium"/>
              <a:sym typeface="IBM Plex Sans Medium"/>
            </a:endParaRPr>
          </a:p>
        </p:txBody>
      </p:sp>
      <p:pic>
        <p:nvPicPr>
          <p:cNvPr id="457" name="Google Shape;457;p52"/>
          <p:cNvPicPr preferRelativeResize="0"/>
          <p:nvPr/>
        </p:nvPicPr>
        <p:blipFill rotWithShape="1">
          <a:blip r:embed="rId3">
            <a:alphaModFix/>
          </a:blip>
          <a:srcRect b="38208" l="10603" r="39165" t="42233"/>
          <a:stretch/>
        </p:blipFill>
        <p:spPr>
          <a:xfrm>
            <a:off x="942513" y="2909905"/>
            <a:ext cx="7258975" cy="15890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type="title"/>
          </p:nvPr>
        </p:nvSpPr>
        <p:spPr>
          <a:xfrm>
            <a:off x="720000" y="3007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Augmented Dickey Fuller Test(ADFT)</a:t>
            </a:r>
            <a:endParaRPr sz="3400"/>
          </a:p>
          <a:p>
            <a:pPr indent="0" lvl="0" marL="0" rtl="0" algn="ctr">
              <a:spcBef>
                <a:spcPts val="0"/>
              </a:spcBef>
              <a:spcAft>
                <a:spcPts val="0"/>
              </a:spcAft>
              <a:buNone/>
            </a:pPr>
            <a:r>
              <a:t/>
            </a:r>
            <a:endParaRPr sz="3400"/>
          </a:p>
        </p:txBody>
      </p:sp>
      <p:sp>
        <p:nvSpPr>
          <p:cNvPr id="463" name="Google Shape;463;p53"/>
          <p:cNvSpPr txBox="1"/>
          <p:nvPr/>
        </p:nvSpPr>
        <p:spPr>
          <a:xfrm>
            <a:off x="720000" y="954350"/>
            <a:ext cx="7572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Running the example prints the test statistic value of -4. The more negative this statistic, the more likely we are to reject the null hypothesis (we have a stationary dataset).</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As part of the output, we get a look-up table to help determine the ADF statistic. We can see that our statistic value of -4 is less than the value of -3.449 at 1%.</a:t>
            </a:r>
            <a:endParaRPr sz="1600">
              <a:solidFill>
                <a:schemeClr val="accent6"/>
              </a:solidFill>
              <a:latin typeface="IBM Plex Sans Medium"/>
              <a:ea typeface="IBM Plex Sans Medium"/>
              <a:cs typeface="IBM Plex Sans Medium"/>
              <a:sym typeface="IBM Plex Sans Medium"/>
            </a:endParaRPr>
          </a:p>
        </p:txBody>
      </p:sp>
      <p:pic>
        <p:nvPicPr>
          <p:cNvPr id="464" name="Google Shape;464;p53"/>
          <p:cNvPicPr preferRelativeResize="0"/>
          <p:nvPr/>
        </p:nvPicPr>
        <p:blipFill rotWithShape="1">
          <a:blip r:embed="rId3">
            <a:alphaModFix/>
          </a:blip>
          <a:srcRect b="54460" l="10433" r="74791" t="32946"/>
          <a:stretch/>
        </p:blipFill>
        <p:spPr>
          <a:xfrm>
            <a:off x="5577250" y="2802551"/>
            <a:ext cx="3125831" cy="1497924"/>
          </a:xfrm>
          <a:prstGeom prst="rect">
            <a:avLst/>
          </a:prstGeom>
          <a:noFill/>
          <a:ln>
            <a:noFill/>
          </a:ln>
        </p:spPr>
      </p:pic>
      <p:sp>
        <p:nvSpPr>
          <p:cNvPr id="465" name="Google Shape;465;p53"/>
          <p:cNvSpPr txBox="1"/>
          <p:nvPr/>
        </p:nvSpPr>
        <p:spPr>
          <a:xfrm>
            <a:off x="720000" y="2616650"/>
            <a:ext cx="45969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IBM Plex Sans Medium"/>
                <a:ea typeface="IBM Plex Sans Medium"/>
                <a:cs typeface="IBM Plex Sans Medium"/>
                <a:sym typeface="IBM Plex Sans Medium"/>
              </a:rPr>
              <a:t>This suggests that we can reject the null hypothesis with a significance level of less than 1% (i.e. a low probability that the result is a statistical fluke).</a:t>
            </a:r>
            <a:endParaRPr sz="1600">
              <a:solidFill>
                <a:schemeClr val="lt1"/>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lt1"/>
                </a:solidFill>
                <a:latin typeface="IBM Plex Sans Medium"/>
                <a:ea typeface="IBM Plex Sans Medium"/>
                <a:cs typeface="IBM Plex Sans Medium"/>
                <a:sym typeface="IBM Plex Sans Medium"/>
              </a:rPr>
              <a:t>Rejecting the null hypothesis means that the process has no unit root, and in turn that the time series is stationary or does not have time-dependent structure.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4"/>
          <p:cNvSpPr txBox="1"/>
          <p:nvPr>
            <p:ph type="title"/>
          </p:nvPr>
        </p:nvSpPr>
        <p:spPr>
          <a:xfrm>
            <a:off x="672375" y="284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Stationarity Is Important ?</a:t>
            </a:r>
            <a:endParaRPr/>
          </a:p>
        </p:txBody>
      </p:sp>
      <p:sp>
        <p:nvSpPr>
          <p:cNvPr id="471" name="Google Shape;471;p54"/>
          <p:cNvSpPr txBox="1"/>
          <p:nvPr/>
        </p:nvSpPr>
        <p:spPr>
          <a:xfrm>
            <a:off x="589625" y="933450"/>
            <a:ext cx="80868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If a distribution is not stationary, then it becomes tough to model. Algorithms build relationships between inputs and outputs by estimating the core parameters of the underlying distributions.</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When these parameters are all time-dependent, algorithms will face different values at each point in time. And if the time series is granular enough (such as minutes or seconds frequencies), models may even end up with more parameters than actual data.</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This type of variable relationship between inputs and outputs will seriously compromise the decision function of any model. If the relationship keeps changing through time, models end up using an outdated relationship or one that does not contribute to its predictive power.</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Therefore, you must dedicate a certain amount of time to detecting non-stationarity and removing its effects during your workflow.</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5"/>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Differencing </a:t>
            </a:r>
            <a:endParaRPr/>
          </a:p>
        </p:txBody>
      </p:sp>
      <p:sp>
        <p:nvSpPr>
          <p:cNvPr id="477" name="Google Shape;477;p55"/>
          <p:cNvSpPr txBox="1"/>
          <p:nvPr/>
        </p:nvSpPr>
        <p:spPr>
          <a:xfrm>
            <a:off x="1000125" y="1247775"/>
            <a:ext cx="7704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D</a:t>
            </a:r>
            <a:r>
              <a:rPr lang="en" sz="1500">
                <a:solidFill>
                  <a:schemeClr val="accent6"/>
                </a:solidFill>
                <a:latin typeface="IBM Plex Sans"/>
                <a:ea typeface="IBM Plex Sans"/>
                <a:cs typeface="IBM Plex Sans"/>
                <a:sym typeface="IBM Plex Sans"/>
              </a:rPr>
              <a:t>ifferencing is the method we use to transform non-stationary data to stationary data. The most basic differencing idea would be first-order differencing, where we are essentially </a:t>
            </a:r>
            <a:r>
              <a:rPr b="1" lang="en" sz="1500" u="sng">
                <a:solidFill>
                  <a:schemeClr val="accent6"/>
                </a:solidFill>
                <a:latin typeface="IBM Plex Sans"/>
                <a:ea typeface="IBM Plex Sans"/>
                <a:cs typeface="IBM Plex Sans"/>
                <a:sym typeface="IBM Plex Sans"/>
              </a:rPr>
              <a:t>calculating the difference between the consecutive observations</a:t>
            </a:r>
            <a:r>
              <a:rPr lang="en" sz="1500">
                <a:solidFill>
                  <a:schemeClr val="accent6"/>
                </a:solidFill>
                <a:latin typeface="IBM Plex Sans"/>
                <a:ea typeface="IBM Plex Sans"/>
                <a:cs typeface="IBM Plex Sans"/>
                <a:sym typeface="IBM Plex Sans"/>
              </a:rPr>
              <a:t>.</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In some cases, we are able to obtain stationary data after the first order differencing itself. However, in some other cases, we might need to do further differentiation like a second-order differencing (i.e. to calculate the difference of the first order differencing results), and the process could go on and on.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The idea of obtaining stationary data is the foundation of ARIMA-based models, or more specifically, it ties closely to the I(Integration) portion of the ARIMA model.</a:t>
            </a:r>
            <a:endParaRPr sz="1500">
              <a:solidFill>
                <a:schemeClr val="accent6"/>
              </a:solidFill>
              <a:latin typeface="IBM Plex Sans"/>
              <a:ea typeface="IBM Plex Sans"/>
              <a:cs typeface="IBM Plex Sans"/>
              <a:sym typeface="IBM Plex Sans"/>
            </a:endParaRPr>
          </a:p>
        </p:txBody>
      </p:sp>
      <p:pic>
        <p:nvPicPr>
          <p:cNvPr id="478" name="Google Shape;478;p55"/>
          <p:cNvPicPr preferRelativeResize="0"/>
          <p:nvPr/>
        </p:nvPicPr>
        <p:blipFill rotWithShape="1">
          <a:blip r:embed="rId3">
            <a:alphaModFix/>
          </a:blip>
          <a:srcRect b="44158" l="30094" r="54905" t="48059"/>
          <a:stretch/>
        </p:blipFill>
        <p:spPr>
          <a:xfrm>
            <a:off x="4475825" y="2227101"/>
            <a:ext cx="1819276" cy="530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Lagged Series ?</a:t>
            </a:r>
            <a:endParaRPr/>
          </a:p>
        </p:txBody>
      </p:sp>
      <p:pic>
        <p:nvPicPr>
          <p:cNvPr id="484" name="Google Shape;484;p56"/>
          <p:cNvPicPr preferRelativeResize="0"/>
          <p:nvPr/>
        </p:nvPicPr>
        <p:blipFill>
          <a:blip r:embed="rId3">
            <a:alphaModFix amt="60000"/>
          </a:blip>
          <a:stretch>
            <a:fillRect/>
          </a:stretch>
        </p:blipFill>
        <p:spPr>
          <a:xfrm>
            <a:off x="2585908" y="672575"/>
            <a:ext cx="3972192" cy="3980124"/>
          </a:xfrm>
          <a:prstGeom prst="rect">
            <a:avLst/>
          </a:prstGeom>
          <a:noFill/>
          <a:ln>
            <a:noFill/>
          </a:ln>
        </p:spPr>
      </p:pic>
      <p:sp>
        <p:nvSpPr>
          <p:cNvPr id="485" name="Google Shape;485;p56"/>
          <p:cNvSpPr txBox="1"/>
          <p:nvPr/>
        </p:nvSpPr>
        <p:spPr>
          <a:xfrm>
            <a:off x="644500" y="1154400"/>
            <a:ext cx="7704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 Lagging a time series means to shift its values forward one or more time steps, or equivalently, to shift the times in its index backward one or more steps. In either case, the effect is that the observations in the lagged series will appear to have happened later in time.</a:t>
            </a:r>
            <a:endParaRPr b="1"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For ex -</a:t>
            </a:r>
            <a:endParaRPr b="1"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b="1" sz="1800">
              <a:solidFill>
                <a:schemeClr val="accent6"/>
              </a:solidFill>
              <a:latin typeface="IBM Plex Sans"/>
              <a:ea typeface="IBM Plex Sans"/>
              <a:cs typeface="IBM Plex Sans"/>
              <a:sym typeface="IBM Plex Sans"/>
            </a:endParaRPr>
          </a:p>
        </p:txBody>
      </p:sp>
      <p:pic>
        <p:nvPicPr>
          <p:cNvPr id="486" name="Google Shape;486;p56"/>
          <p:cNvPicPr preferRelativeResize="0"/>
          <p:nvPr/>
        </p:nvPicPr>
        <p:blipFill rotWithShape="1">
          <a:blip r:embed="rId4">
            <a:alphaModFix/>
          </a:blip>
          <a:srcRect b="26325" l="11072" r="41486" t="59235"/>
          <a:stretch/>
        </p:blipFill>
        <p:spPr>
          <a:xfrm>
            <a:off x="2045025" y="2677100"/>
            <a:ext cx="5750799" cy="984075"/>
          </a:xfrm>
          <a:prstGeom prst="rect">
            <a:avLst/>
          </a:prstGeom>
          <a:noFill/>
          <a:ln>
            <a:noFill/>
          </a:ln>
        </p:spPr>
      </p:pic>
      <p:sp>
        <p:nvSpPr>
          <p:cNvPr id="487" name="Google Shape;487;p56"/>
          <p:cNvSpPr txBox="1"/>
          <p:nvPr/>
        </p:nvSpPr>
        <p:spPr>
          <a:xfrm>
            <a:off x="720000" y="3755375"/>
            <a:ext cx="7819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By lagging a time series, we can make its past values appear contemporaneous with the values we are trying to predict (in the same row, in another words). This makes lagged series useful as features for modeling serial dependence.</a:t>
            </a:r>
            <a:endParaRPr b="1" sz="1800">
              <a:solidFill>
                <a:schemeClr val="accent6"/>
              </a:solidFill>
              <a:latin typeface="IBM Plex Sans"/>
              <a:ea typeface="IBM Plex Sans"/>
              <a:cs typeface="IBM Plex Sans"/>
              <a:sym typeface="IBM Plex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Different Types of Time Series Model</a:t>
            </a:r>
            <a:endParaRPr sz="3400"/>
          </a:p>
        </p:txBody>
      </p:sp>
      <p:sp>
        <p:nvSpPr>
          <p:cNvPr id="493" name="Google Shape;493;p57"/>
          <p:cNvSpPr txBox="1"/>
          <p:nvPr/>
        </p:nvSpPr>
        <p:spPr>
          <a:xfrm>
            <a:off x="867575" y="1363325"/>
            <a:ext cx="7556400" cy="2662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Clr>
                <a:schemeClr val="accent6"/>
              </a:buClr>
              <a:buSzPts val="2300"/>
              <a:buFont typeface="IBM Plex Sans"/>
              <a:buChar char="●"/>
            </a:pPr>
            <a:r>
              <a:rPr b="1" i="1" lang="en" sz="2300">
                <a:solidFill>
                  <a:schemeClr val="accent6"/>
                </a:solidFill>
                <a:latin typeface="IBM Plex Sans"/>
                <a:ea typeface="IBM Plex Sans"/>
                <a:cs typeface="IBM Plex Sans"/>
                <a:sym typeface="IBM Plex Sans"/>
              </a:rPr>
              <a:t>Autoregression (AR),</a:t>
            </a:r>
            <a:endParaRPr b="1" i="1" sz="2300">
              <a:solidFill>
                <a:schemeClr val="accent6"/>
              </a:solidFill>
              <a:latin typeface="IBM Plex Sans"/>
              <a:ea typeface="IBM Plex Sans"/>
              <a:cs typeface="IBM Plex Sans"/>
              <a:sym typeface="IBM Plex Sans"/>
            </a:endParaRPr>
          </a:p>
          <a:p>
            <a:pPr indent="-374650" lvl="0" marL="457200" rtl="0" algn="l">
              <a:spcBef>
                <a:spcPts val="0"/>
              </a:spcBef>
              <a:spcAft>
                <a:spcPts val="0"/>
              </a:spcAft>
              <a:buClr>
                <a:schemeClr val="accent6"/>
              </a:buClr>
              <a:buSzPts val="2300"/>
              <a:buFont typeface="IBM Plex Sans"/>
              <a:buChar char="●"/>
            </a:pPr>
            <a:r>
              <a:rPr b="1" i="1" lang="en" sz="2300">
                <a:solidFill>
                  <a:schemeClr val="accent6"/>
                </a:solidFill>
                <a:latin typeface="IBM Plex Sans"/>
                <a:ea typeface="IBM Plex Sans"/>
                <a:cs typeface="IBM Plex Sans"/>
                <a:sym typeface="IBM Plex Sans"/>
              </a:rPr>
              <a:t>Moving Average (MA),</a:t>
            </a:r>
            <a:endParaRPr b="1" i="1" sz="2300">
              <a:solidFill>
                <a:schemeClr val="accent6"/>
              </a:solidFill>
              <a:latin typeface="IBM Plex Sans"/>
              <a:ea typeface="IBM Plex Sans"/>
              <a:cs typeface="IBM Plex Sans"/>
              <a:sym typeface="IBM Plex Sans"/>
            </a:endParaRPr>
          </a:p>
          <a:p>
            <a:pPr indent="-374650" lvl="0" marL="457200" rtl="0" algn="l">
              <a:spcBef>
                <a:spcPts val="0"/>
              </a:spcBef>
              <a:spcAft>
                <a:spcPts val="0"/>
              </a:spcAft>
              <a:buClr>
                <a:schemeClr val="accent6"/>
              </a:buClr>
              <a:buSzPts val="2300"/>
              <a:buFont typeface="IBM Plex Sans"/>
              <a:buChar char="●"/>
            </a:pPr>
            <a:r>
              <a:rPr b="1" i="1" lang="en" sz="2300">
                <a:solidFill>
                  <a:schemeClr val="accent6"/>
                </a:solidFill>
                <a:latin typeface="IBM Plex Sans"/>
                <a:ea typeface="IBM Plex Sans"/>
                <a:cs typeface="IBM Plex Sans"/>
                <a:sym typeface="IBM Plex Sans"/>
              </a:rPr>
              <a:t>Autoregressive Moving Average (ARMA), Autoregressive Integrated Moving Average (ARIMA), and </a:t>
            </a:r>
            <a:endParaRPr b="1" i="1" sz="2300">
              <a:solidFill>
                <a:schemeClr val="accent6"/>
              </a:solidFill>
              <a:latin typeface="IBM Plex Sans"/>
              <a:ea typeface="IBM Plex Sans"/>
              <a:cs typeface="IBM Plex Sans"/>
              <a:sym typeface="IBM Plex Sans"/>
            </a:endParaRPr>
          </a:p>
          <a:p>
            <a:pPr indent="-374650" lvl="0" marL="457200" rtl="0" algn="l">
              <a:spcBef>
                <a:spcPts val="0"/>
              </a:spcBef>
              <a:spcAft>
                <a:spcPts val="0"/>
              </a:spcAft>
              <a:buClr>
                <a:schemeClr val="accent6"/>
              </a:buClr>
              <a:buSzPts val="2300"/>
              <a:buFont typeface="IBM Plex Sans"/>
              <a:buChar char="●"/>
            </a:pPr>
            <a:r>
              <a:rPr b="1" i="1" lang="en" sz="2300">
                <a:solidFill>
                  <a:schemeClr val="accent6"/>
                </a:solidFill>
                <a:latin typeface="IBM Plex Sans"/>
                <a:ea typeface="IBM Plex Sans"/>
                <a:cs typeface="IBM Plex Sans"/>
                <a:sym typeface="IBM Plex Sans"/>
              </a:rPr>
              <a:t>Seasonal Autoregressive Integrated Moving-Average (SARIMA).</a:t>
            </a:r>
            <a:endParaRPr b="1" i="1" sz="2300">
              <a:solidFill>
                <a:schemeClr val="accent6"/>
              </a:solidFill>
              <a:latin typeface="IBM Plex Sans"/>
              <a:ea typeface="IBM Plex Sans"/>
              <a:cs typeface="IBM Plex Sans"/>
              <a:sym typeface="IBM Plex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8"/>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Plotting ACF &amp; PACF</a:t>
            </a:r>
            <a:endParaRPr sz="3400" u="sng"/>
          </a:p>
        </p:txBody>
      </p:sp>
      <p:sp>
        <p:nvSpPr>
          <p:cNvPr id="499" name="Google Shape;499;p58"/>
          <p:cNvSpPr/>
          <p:nvPr/>
        </p:nvSpPr>
        <p:spPr>
          <a:xfrm>
            <a:off x="991475" y="1206850"/>
            <a:ext cx="7337400" cy="1063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EC3A3B"/>
                </a:solidFill>
                <a:latin typeface="IBM Plex Sans"/>
                <a:ea typeface="IBM Plex Sans"/>
                <a:cs typeface="IBM Plex Sans"/>
                <a:sym typeface="IBM Plex Sans"/>
              </a:rPr>
              <a:t>Before studying about different kind of Time series forecasting model , we need to understand the ACF and PACF plotting and why we  feed p and q respectively to our ARIMA model .</a:t>
            </a:r>
            <a:endParaRPr b="1" sz="1700">
              <a:solidFill>
                <a:srgbClr val="EC3A3B"/>
              </a:solidFill>
              <a:highlight>
                <a:schemeClr val="accent6"/>
              </a:highlight>
              <a:latin typeface="IBM Plex Sans"/>
              <a:ea typeface="IBM Plex Sans"/>
              <a:cs typeface="IBM Plex Sans"/>
              <a:sym typeface="IBM Plex Sans"/>
            </a:endParaRPr>
          </a:p>
        </p:txBody>
      </p:sp>
      <p:sp>
        <p:nvSpPr>
          <p:cNvPr id="500" name="Google Shape;500;p58"/>
          <p:cNvSpPr txBox="1"/>
          <p:nvPr/>
        </p:nvSpPr>
        <p:spPr>
          <a:xfrm>
            <a:off x="991475" y="2467100"/>
            <a:ext cx="73374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solidFill>
                  <a:schemeClr val="accent6"/>
                </a:solidFill>
                <a:latin typeface="IBM Plex Sans"/>
                <a:ea typeface="IBM Plex Sans"/>
                <a:cs typeface="IBM Plex Sans"/>
                <a:sym typeface="IBM Plex Sans"/>
              </a:rPr>
              <a:t>ACF is an (complete) auto-correlation function which gives us values of auto-correlation of any series with its lagged values.</a:t>
            </a:r>
            <a:r>
              <a:rPr lang="en" sz="1700">
                <a:solidFill>
                  <a:schemeClr val="accent6"/>
                </a:solidFill>
                <a:latin typeface="IBM Plex Sans"/>
                <a:ea typeface="IBM Plex Sans"/>
                <a:cs typeface="IBM Plex Sans"/>
                <a:sym typeface="IBM Plex Sans"/>
              </a:rPr>
              <a:t> We plot these values along with the confidence band and get an ACF plot.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In simple terms, it describes how well the present value of the series is related with its past values. A time series can have components like trend, seasonality, cyclic and residual. ACF considers all these components while finding correlations hence it’s a ‘complete auto-correlation plot’.</a:t>
            </a:r>
            <a:endParaRPr sz="1700">
              <a:solidFill>
                <a:schemeClr val="accent6"/>
              </a:solidFill>
              <a:latin typeface="IBM Plex Sans"/>
              <a:ea typeface="IBM Plex Sans"/>
              <a:cs typeface="IBM Plex Sans"/>
              <a:sym typeface="IBM Plex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9"/>
          <p:cNvSpPr txBox="1"/>
          <p:nvPr>
            <p:ph type="title"/>
          </p:nvPr>
        </p:nvSpPr>
        <p:spPr>
          <a:xfrm>
            <a:off x="720000" y="288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Plotting ACF &amp; PACF</a:t>
            </a:r>
            <a:endParaRPr sz="3400" u="sng"/>
          </a:p>
        </p:txBody>
      </p:sp>
      <p:sp>
        <p:nvSpPr>
          <p:cNvPr id="506" name="Google Shape;506;p59"/>
          <p:cNvSpPr txBox="1"/>
          <p:nvPr/>
        </p:nvSpPr>
        <p:spPr>
          <a:xfrm>
            <a:off x="676050" y="1041075"/>
            <a:ext cx="77919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6"/>
                </a:solidFill>
                <a:latin typeface="IBM Plex Sans"/>
                <a:ea typeface="IBM Plex Sans"/>
                <a:cs typeface="IBM Plex Sans"/>
                <a:sym typeface="IBM Plex Sans"/>
              </a:rPr>
              <a:t>P</a:t>
            </a:r>
            <a:r>
              <a:rPr b="1" lang="en" sz="1700">
                <a:solidFill>
                  <a:schemeClr val="accent6"/>
                </a:solidFill>
                <a:latin typeface="IBM Plex Sans"/>
                <a:ea typeface="IBM Plex Sans"/>
                <a:cs typeface="IBM Plex Sans"/>
                <a:sym typeface="IBM Plex Sans"/>
              </a:rPr>
              <a:t>ACF is a partial auto-correlation function. So instead of finding correlations of present with lags like ACF, </a:t>
            </a:r>
            <a:r>
              <a:rPr b="1" lang="en" sz="1700" u="sng">
                <a:solidFill>
                  <a:schemeClr val="accent6"/>
                </a:solidFill>
                <a:latin typeface="IBM Plex Sans"/>
                <a:ea typeface="IBM Plex Sans"/>
                <a:cs typeface="IBM Plex Sans"/>
                <a:sym typeface="IBM Plex Sans"/>
              </a:rPr>
              <a:t>it finds correlation of the residuals</a:t>
            </a:r>
            <a:r>
              <a:rPr b="1" lang="en" sz="1700">
                <a:solidFill>
                  <a:schemeClr val="accent6"/>
                </a:solidFill>
                <a:latin typeface="IBM Plex Sans"/>
                <a:ea typeface="IBM Plex Sans"/>
                <a:cs typeface="IBM Plex Sans"/>
                <a:sym typeface="IBM Plex Sans"/>
              </a:rPr>
              <a:t> (which remains after removing the effects which are already explained by the earlier lag(s)) with the next lag value hence ‘partial’ and not ‘complete’ as we remove already found variations before we find the next correlation.</a:t>
            </a:r>
            <a:endParaRPr b="1"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So if there is any hidden information in the residual which can be modeled by the next lag, we might get a good correlation and we will keep that next lag as a feature while modeling.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Remember while modeling we don’t want to keep too many features which are correlated as that can create multicollinearity issues. Hence we need to retain only the relevant features.</a:t>
            </a:r>
            <a:endParaRPr sz="1700">
              <a:solidFill>
                <a:schemeClr val="accent6"/>
              </a:solidFill>
              <a:latin typeface="IBM Plex Sans"/>
              <a:ea typeface="IBM Plex Sans"/>
              <a:cs typeface="IBM Plex Sans"/>
              <a:sym typeface="IBM Plex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0"/>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u="sng"/>
              <a:t>Plotting ACF and PACF for an AR model</a:t>
            </a:r>
            <a:r>
              <a:rPr lang="en" sz="3200" u="sng"/>
              <a:t> </a:t>
            </a:r>
            <a:endParaRPr sz="3200" u="sng"/>
          </a:p>
        </p:txBody>
      </p:sp>
      <p:pic>
        <p:nvPicPr>
          <p:cNvPr id="512" name="Google Shape;512;p60"/>
          <p:cNvPicPr preferRelativeResize="0"/>
          <p:nvPr/>
        </p:nvPicPr>
        <p:blipFill rotWithShape="1">
          <a:blip r:embed="rId3">
            <a:alphaModFix/>
          </a:blip>
          <a:srcRect b="36604" l="25969" r="43820" t="23059"/>
          <a:stretch/>
        </p:blipFill>
        <p:spPr>
          <a:xfrm>
            <a:off x="3990850" y="1354077"/>
            <a:ext cx="4321601" cy="3244097"/>
          </a:xfrm>
          <a:prstGeom prst="rect">
            <a:avLst/>
          </a:prstGeom>
          <a:noFill/>
          <a:ln>
            <a:noFill/>
          </a:ln>
        </p:spPr>
      </p:pic>
      <p:sp>
        <p:nvSpPr>
          <p:cNvPr id="513" name="Google Shape;513;p60"/>
          <p:cNvSpPr txBox="1"/>
          <p:nvPr/>
        </p:nvSpPr>
        <p:spPr>
          <a:xfrm>
            <a:off x="966725" y="1512075"/>
            <a:ext cx="25035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6"/>
                </a:solidFill>
                <a:latin typeface="IBM Plex Sans"/>
                <a:ea typeface="IBM Plex Sans"/>
                <a:cs typeface="IBM Plex Sans"/>
                <a:sym typeface="IBM Plex Sans"/>
              </a:rPr>
              <a:t>We have imported all the necessary libraries and then took 500 numbers starting from 0 on X- axis .</a:t>
            </a:r>
            <a:endParaRPr b="1"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sz="1700">
                <a:solidFill>
                  <a:schemeClr val="accent6"/>
                </a:solidFill>
                <a:latin typeface="IBM Plex Sans"/>
                <a:ea typeface="IBM Plex Sans"/>
                <a:cs typeface="IBM Plex Sans"/>
                <a:sym typeface="IBM Plex Sans"/>
              </a:rPr>
              <a:t>We have given few random numbers also.</a:t>
            </a:r>
            <a:endParaRPr b="1" sz="1700">
              <a:solidFill>
                <a:schemeClr val="accent6"/>
              </a:solidFill>
              <a:latin typeface="IBM Plex Sans"/>
              <a:ea typeface="IBM Plex Sans"/>
              <a:cs typeface="IBM Plex Sans"/>
              <a:sym typeface="IBM Plex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1"/>
          <p:cNvPicPr preferRelativeResize="0"/>
          <p:nvPr/>
        </p:nvPicPr>
        <p:blipFill rotWithShape="1">
          <a:blip r:embed="rId3">
            <a:alphaModFix/>
          </a:blip>
          <a:srcRect b="12141" l="25194" r="43870" t="62515"/>
          <a:stretch/>
        </p:blipFill>
        <p:spPr>
          <a:xfrm>
            <a:off x="3069900" y="1461738"/>
            <a:ext cx="5196899" cy="2393526"/>
          </a:xfrm>
          <a:prstGeom prst="rect">
            <a:avLst/>
          </a:prstGeom>
          <a:noFill/>
          <a:ln>
            <a:noFill/>
          </a:ln>
        </p:spPr>
      </p:pic>
      <p:sp>
        <p:nvSpPr>
          <p:cNvPr id="519" name="Google Shape;519;p61"/>
          <p:cNvSpPr txBox="1"/>
          <p:nvPr/>
        </p:nvSpPr>
        <p:spPr>
          <a:xfrm>
            <a:off x="842800" y="1921075"/>
            <a:ext cx="1685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6"/>
                </a:solidFill>
                <a:latin typeface="IBM Plex Sans"/>
                <a:ea typeface="IBM Plex Sans"/>
                <a:cs typeface="IBM Plex Sans"/>
                <a:sym typeface="IBM Plex Sans"/>
              </a:rPr>
              <a:t>We are taking the exponential series </a:t>
            </a:r>
            <a:endParaRPr b="1">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a:solidFill>
                  <a:schemeClr val="accent6"/>
                </a:solidFill>
                <a:latin typeface="IBM Plex Sans"/>
                <a:ea typeface="IBM Plex Sans"/>
                <a:cs typeface="IBM Plex Sans"/>
                <a:sym typeface="IBM Plex Sans"/>
              </a:rPr>
              <a:t>And then plotting a time series.</a:t>
            </a:r>
            <a:endParaRPr b="1">
              <a:solidFill>
                <a:schemeClr val="accent6"/>
              </a:solidFill>
              <a:latin typeface="IBM Plex Sans"/>
              <a:ea typeface="IBM Plex Sans"/>
              <a:cs typeface="IBM Plex Sans"/>
              <a:sym typeface="IBM Plex Sans"/>
            </a:endParaRPr>
          </a:p>
        </p:txBody>
      </p:sp>
      <p:sp>
        <p:nvSpPr>
          <p:cNvPr id="520" name="Google Shape;520;p61"/>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u="sng"/>
              <a:t>Plotting ACF and PACF for an AR model </a:t>
            </a:r>
            <a:endParaRPr sz="3200" u="sng"/>
          </a:p>
        </p:txBody>
      </p:sp>
      <p:sp>
        <p:nvSpPr>
          <p:cNvPr id="521" name="Google Shape;521;p61"/>
          <p:cNvSpPr txBox="1"/>
          <p:nvPr/>
        </p:nvSpPr>
        <p:spPr>
          <a:xfrm>
            <a:off x="984000" y="4009775"/>
            <a:ext cx="7176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FF"/>
                </a:solidFill>
                <a:highlight>
                  <a:schemeClr val="accent6"/>
                </a:highlight>
                <a:latin typeface="IBM Plex Sans"/>
                <a:ea typeface="IBM Plex Sans"/>
                <a:cs typeface="IBM Plex Sans"/>
                <a:sym typeface="IBM Plex Sans"/>
              </a:rPr>
              <a:t>Exponential Time Series - It </a:t>
            </a:r>
            <a:r>
              <a:rPr b="1" lang="en" sz="1600">
                <a:solidFill>
                  <a:srgbClr val="FF00FF"/>
                </a:solidFill>
                <a:highlight>
                  <a:schemeClr val="accent6"/>
                </a:highlight>
                <a:latin typeface="IBM Plex Sans"/>
                <a:ea typeface="IBM Plex Sans"/>
                <a:cs typeface="IBM Plex Sans"/>
                <a:sym typeface="IBM Plex Sans"/>
              </a:rPr>
              <a:t>is a time series forecasting method for univariate data without a trend or seasonality. </a:t>
            </a:r>
            <a:endParaRPr b="1" sz="1600">
              <a:solidFill>
                <a:srgbClr val="FF00FF"/>
              </a:solidFill>
              <a:highlight>
                <a:schemeClr val="accent6"/>
              </a:highlight>
              <a:latin typeface="IBM Plex Sans"/>
              <a:ea typeface="IBM Plex Sans"/>
              <a:cs typeface="IBM Plex Sans"/>
              <a:sym typeface="IBM Plex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777225" y="275975"/>
            <a:ext cx="7704000" cy="7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u="sng"/>
              <a:t>When we use Time series over Regression?</a:t>
            </a:r>
            <a:endParaRPr sz="2900" u="sng"/>
          </a:p>
        </p:txBody>
      </p:sp>
      <p:sp>
        <p:nvSpPr>
          <p:cNvPr id="165" name="Google Shape;165;p17"/>
          <p:cNvSpPr txBox="1"/>
          <p:nvPr/>
        </p:nvSpPr>
        <p:spPr>
          <a:xfrm>
            <a:off x="582525" y="1078275"/>
            <a:ext cx="80934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The main difference between them is the order in which data is worked with.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In time series analysis data is a sequence within an </a:t>
            </a:r>
            <a:r>
              <a:rPr i="1" lang="en" sz="1600" u="sng">
                <a:solidFill>
                  <a:schemeClr val="accent6"/>
                </a:solidFill>
                <a:latin typeface="IBM Plex Sans Medium"/>
                <a:ea typeface="IBM Plex Sans Medium"/>
                <a:cs typeface="IBM Plex Sans Medium"/>
                <a:sym typeface="IBM Plex Sans Medium"/>
              </a:rPr>
              <a:t>event taken at successive equally spaced points in time.</a:t>
            </a:r>
            <a:r>
              <a:rPr lang="en" sz="1600">
                <a:solidFill>
                  <a:schemeClr val="accent6"/>
                </a:solidFill>
                <a:latin typeface="IBM Plex Sans Medium"/>
                <a:ea typeface="IBM Plex Sans Medium"/>
                <a:cs typeface="IBM Plex Sans Medium"/>
                <a:sym typeface="IBM Plex Sans Medium"/>
              </a:rPr>
              <a:t> Some examples could include index values at the close of market, daily temperatures at 5pm and total accumulated rainfall at midnight.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Regression analysis is the utilization of </a:t>
            </a:r>
            <a:r>
              <a:rPr i="1" lang="en" sz="1600" u="sng">
                <a:solidFill>
                  <a:schemeClr val="accent6"/>
                </a:solidFill>
                <a:latin typeface="IBM Plex Sans Medium"/>
                <a:ea typeface="IBM Plex Sans Medium"/>
                <a:cs typeface="IBM Plex Sans Medium"/>
                <a:sym typeface="IBM Plex Sans Medium"/>
              </a:rPr>
              <a:t>current input values to one or more independent time series</a:t>
            </a:r>
            <a:r>
              <a:rPr lang="en" sz="1600">
                <a:solidFill>
                  <a:schemeClr val="accent6"/>
                </a:solidFill>
                <a:latin typeface="IBM Plex Sans Medium"/>
                <a:ea typeface="IBM Plex Sans Medium"/>
                <a:cs typeface="IBM Plex Sans Medium"/>
                <a:sym typeface="IBM Plex Sans Medium"/>
              </a:rPr>
              <a:t> and testing the </a:t>
            </a:r>
            <a:r>
              <a:rPr lang="en" sz="1600">
                <a:solidFill>
                  <a:schemeClr val="accent6"/>
                </a:solidFill>
                <a:latin typeface="IBM Plex Sans Medium"/>
                <a:ea typeface="IBM Plex Sans Medium"/>
                <a:cs typeface="IBM Plex Sans Medium"/>
                <a:sym typeface="IBM Plex Sans Medium"/>
              </a:rPr>
              <a:t>effect</a:t>
            </a:r>
            <a:r>
              <a:rPr lang="en" sz="1600">
                <a:solidFill>
                  <a:schemeClr val="accent6"/>
                </a:solidFill>
                <a:latin typeface="IBM Plex Sans Medium"/>
                <a:ea typeface="IBM Plex Sans Medium"/>
                <a:cs typeface="IBM Plex Sans Medium"/>
                <a:sym typeface="IBM Plex Sans Medium"/>
              </a:rPr>
              <a:t> on another time series.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The difference between the two is time series is used </a:t>
            </a:r>
            <a:r>
              <a:rPr b="1" lang="en" sz="1600" u="sng">
                <a:solidFill>
                  <a:schemeClr val="accent6"/>
                </a:solidFill>
                <a:latin typeface="IBM Plex Sans"/>
                <a:ea typeface="IBM Plex Sans"/>
                <a:cs typeface="IBM Plex Sans"/>
                <a:sym typeface="IBM Plex Sans"/>
              </a:rPr>
              <a:t>to predict a value at a particular point of time</a:t>
            </a:r>
            <a:r>
              <a:rPr lang="en" sz="1600">
                <a:solidFill>
                  <a:schemeClr val="accent6"/>
                </a:solidFill>
                <a:latin typeface="IBM Plex Sans Medium"/>
                <a:ea typeface="IBM Plex Sans Medium"/>
                <a:cs typeface="IBM Plex Sans Medium"/>
                <a:sym typeface="IBM Plex Sans Medium"/>
              </a:rPr>
              <a:t> during the day using previous values from that same point in time on previous days, where regression analysis is used </a:t>
            </a:r>
            <a:r>
              <a:rPr b="1" lang="en" sz="1600" u="sng">
                <a:solidFill>
                  <a:schemeClr val="accent6"/>
                </a:solidFill>
                <a:latin typeface="IBM Plex Sans"/>
                <a:ea typeface="IBM Plex Sans"/>
                <a:cs typeface="IBM Plex Sans"/>
                <a:sym typeface="IBM Plex Sans"/>
              </a:rPr>
              <a:t>to test theories about current values</a:t>
            </a:r>
            <a:r>
              <a:rPr lang="en" sz="1600">
                <a:solidFill>
                  <a:schemeClr val="accent6"/>
                </a:solidFill>
                <a:latin typeface="IBM Plex Sans Medium"/>
                <a:ea typeface="IBM Plex Sans Medium"/>
                <a:cs typeface="IBM Plex Sans Medium"/>
                <a:sym typeface="IBM Plex Sans Medium"/>
              </a:rPr>
              <a:t>.</a:t>
            </a:r>
            <a:endParaRPr sz="16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2"/>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u="sng"/>
              <a:t>Plotting ACF and PACF for an AR model </a:t>
            </a:r>
            <a:endParaRPr sz="3200" u="sng"/>
          </a:p>
        </p:txBody>
      </p:sp>
      <p:sp>
        <p:nvSpPr>
          <p:cNvPr id="527" name="Google Shape;527;p62"/>
          <p:cNvSpPr txBox="1"/>
          <p:nvPr/>
        </p:nvSpPr>
        <p:spPr>
          <a:xfrm>
            <a:off x="966725" y="1512075"/>
            <a:ext cx="250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p:txBody>
      </p:sp>
      <p:pic>
        <p:nvPicPr>
          <p:cNvPr id="528" name="Google Shape;528;p62"/>
          <p:cNvPicPr preferRelativeResize="0"/>
          <p:nvPr/>
        </p:nvPicPr>
        <p:blipFill rotWithShape="1">
          <a:blip r:embed="rId3">
            <a:alphaModFix/>
          </a:blip>
          <a:srcRect b="15732" l="26478" r="8192" t="30480"/>
          <a:stretch/>
        </p:blipFill>
        <p:spPr>
          <a:xfrm>
            <a:off x="1557425" y="1635000"/>
            <a:ext cx="6374699" cy="2950800"/>
          </a:xfrm>
          <a:prstGeom prst="rect">
            <a:avLst/>
          </a:prstGeom>
          <a:noFill/>
          <a:ln>
            <a:noFill/>
          </a:ln>
        </p:spPr>
      </p:pic>
      <p:sp>
        <p:nvSpPr>
          <p:cNvPr id="529" name="Google Shape;529;p62"/>
          <p:cNvSpPr txBox="1"/>
          <p:nvPr/>
        </p:nvSpPr>
        <p:spPr>
          <a:xfrm>
            <a:off x="1412925" y="1090675"/>
            <a:ext cx="58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This is how our time series look like .</a:t>
            </a:r>
            <a:endParaRPr b="1" sz="1800">
              <a:solidFill>
                <a:schemeClr val="accent6"/>
              </a:solidFill>
              <a:latin typeface="IBM Plex Sans"/>
              <a:ea typeface="IBM Plex Sans"/>
              <a:cs typeface="IBM Plex Sans"/>
              <a:sym typeface="IBM Plex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u="sng"/>
              <a:t>Plotting ACF and PACF for an AR model </a:t>
            </a:r>
            <a:endParaRPr sz="3200" u="sng"/>
          </a:p>
        </p:txBody>
      </p:sp>
      <p:sp>
        <p:nvSpPr>
          <p:cNvPr id="535" name="Google Shape;535;p63"/>
          <p:cNvSpPr txBox="1"/>
          <p:nvPr/>
        </p:nvSpPr>
        <p:spPr>
          <a:xfrm>
            <a:off x="966725" y="1512075"/>
            <a:ext cx="250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p:txBody>
      </p:sp>
      <p:sp>
        <p:nvSpPr>
          <p:cNvPr id="536" name="Google Shape;536;p63"/>
          <p:cNvSpPr txBox="1"/>
          <p:nvPr/>
        </p:nvSpPr>
        <p:spPr>
          <a:xfrm>
            <a:off x="1412925" y="1090675"/>
            <a:ext cx="58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Now we are plotting ACF for that time </a:t>
            </a:r>
            <a:r>
              <a:rPr b="1" lang="en" sz="1800">
                <a:solidFill>
                  <a:schemeClr val="accent6"/>
                </a:solidFill>
                <a:latin typeface="IBM Plex Sans"/>
                <a:ea typeface="IBM Plex Sans"/>
                <a:cs typeface="IBM Plex Sans"/>
                <a:sym typeface="IBM Plex Sans"/>
              </a:rPr>
              <a:t>series</a:t>
            </a:r>
            <a:r>
              <a:rPr b="1" lang="en" sz="1800">
                <a:solidFill>
                  <a:schemeClr val="accent6"/>
                </a:solidFill>
                <a:latin typeface="IBM Plex Sans"/>
                <a:ea typeface="IBM Plex Sans"/>
                <a:cs typeface="IBM Plex Sans"/>
                <a:sym typeface="IBM Plex Sans"/>
              </a:rPr>
              <a:t>. </a:t>
            </a:r>
            <a:endParaRPr b="1" sz="1800">
              <a:solidFill>
                <a:schemeClr val="accent6"/>
              </a:solidFill>
              <a:latin typeface="IBM Plex Sans"/>
              <a:ea typeface="IBM Plex Sans"/>
              <a:cs typeface="IBM Plex Sans"/>
              <a:sym typeface="IBM Plex Sans"/>
            </a:endParaRPr>
          </a:p>
        </p:txBody>
      </p:sp>
      <p:pic>
        <p:nvPicPr>
          <p:cNvPr id="537" name="Google Shape;537;p63"/>
          <p:cNvPicPr preferRelativeResize="0"/>
          <p:nvPr/>
        </p:nvPicPr>
        <p:blipFill rotWithShape="1">
          <a:blip r:embed="rId3">
            <a:alphaModFix/>
          </a:blip>
          <a:srcRect b="35353" l="26711" r="40278" t="30568"/>
          <a:stretch/>
        </p:blipFill>
        <p:spPr>
          <a:xfrm>
            <a:off x="1722777" y="1958475"/>
            <a:ext cx="4441095" cy="2577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4"/>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u="sng"/>
              <a:t>Plotting ACF and PACF for an AR model </a:t>
            </a:r>
            <a:endParaRPr sz="3200" u="sng"/>
          </a:p>
        </p:txBody>
      </p:sp>
      <p:sp>
        <p:nvSpPr>
          <p:cNvPr id="543" name="Google Shape;543;p64"/>
          <p:cNvSpPr txBox="1"/>
          <p:nvPr/>
        </p:nvSpPr>
        <p:spPr>
          <a:xfrm>
            <a:off x="966725" y="1512075"/>
            <a:ext cx="250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p:txBody>
      </p:sp>
      <p:sp>
        <p:nvSpPr>
          <p:cNvPr id="544" name="Google Shape;544;p64"/>
          <p:cNvSpPr txBox="1"/>
          <p:nvPr/>
        </p:nvSpPr>
        <p:spPr>
          <a:xfrm>
            <a:off x="1412925" y="1090675"/>
            <a:ext cx="58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Now we are plotting ACF for that time series. </a:t>
            </a:r>
            <a:endParaRPr b="1" sz="1800">
              <a:solidFill>
                <a:schemeClr val="accent6"/>
              </a:solidFill>
              <a:latin typeface="IBM Plex Sans"/>
              <a:ea typeface="IBM Plex Sans"/>
              <a:cs typeface="IBM Plex Sans"/>
              <a:sym typeface="IBM Plex Sans"/>
            </a:endParaRPr>
          </a:p>
        </p:txBody>
      </p:sp>
      <p:pic>
        <p:nvPicPr>
          <p:cNvPr id="545" name="Google Shape;545;p64"/>
          <p:cNvPicPr preferRelativeResize="0"/>
          <p:nvPr/>
        </p:nvPicPr>
        <p:blipFill rotWithShape="1">
          <a:blip r:embed="rId3">
            <a:alphaModFix/>
          </a:blip>
          <a:srcRect b="24676" l="26015" r="3803" t="23526"/>
          <a:stretch/>
        </p:blipFill>
        <p:spPr>
          <a:xfrm>
            <a:off x="1245925" y="1633250"/>
            <a:ext cx="7084639" cy="2940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5"/>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u="sng"/>
              <a:t>Plotting ACF and PACF for an AR model </a:t>
            </a:r>
            <a:endParaRPr sz="3200" u="sng"/>
          </a:p>
        </p:txBody>
      </p:sp>
      <p:sp>
        <p:nvSpPr>
          <p:cNvPr id="551" name="Google Shape;551;p65"/>
          <p:cNvSpPr txBox="1"/>
          <p:nvPr/>
        </p:nvSpPr>
        <p:spPr>
          <a:xfrm>
            <a:off x="966725" y="1512075"/>
            <a:ext cx="250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p:txBody>
      </p:sp>
      <p:sp>
        <p:nvSpPr>
          <p:cNvPr id="552" name="Google Shape;552;p65"/>
          <p:cNvSpPr txBox="1"/>
          <p:nvPr/>
        </p:nvSpPr>
        <p:spPr>
          <a:xfrm>
            <a:off x="1412925" y="1090675"/>
            <a:ext cx="58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Now we are plotting PACF for that time series. </a:t>
            </a:r>
            <a:endParaRPr b="1" sz="1800">
              <a:solidFill>
                <a:schemeClr val="accent6"/>
              </a:solidFill>
              <a:latin typeface="IBM Plex Sans"/>
              <a:ea typeface="IBM Plex Sans"/>
              <a:cs typeface="IBM Plex Sans"/>
              <a:sym typeface="IBM Plex Sans"/>
            </a:endParaRPr>
          </a:p>
        </p:txBody>
      </p:sp>
      <p:pic>
        <p:nvPicPr>
          <p:cNvPr id="553" name="Google Shape;553;p65"/>
          <p:cNvPicPr preferRelativeResize="0"/>
          <p:nvPr/>
        </p:nvPicPr>
        <p:blipFill rotWithShape="1">
          <a:blip r:embed="rId3">
            <a:alphaModFix/>
          </a:blip>
          <a:srcRect b="34293" l="24545" r="40339" t="35005"/>
          <a:stretch/>
        </p:blipFill>
        <p:spPr>
          <a:xfrm>
            <a:off x="1226975" y="1772550"/>
            <a:ext cx="5602099" cy="2753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6"/>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u="sng"/>
              <a:t>Plotting ACF and PACF for an AR model </a:t>
            </a:r>
            <a:endParaRPr sz="3200" u="sng"/>
          </a:p>
        </p:txBody>
      </p:sp>
      <p:sp>
        <p:nvSpPr>
          <p:cNvPr id="559" name="Google Shape;559;p66"/>
          <p:cNvSpPr txBox="1"/>
          <p:nvPr/>
        </p:nvSpPr>
        <p:spPr>
          <a:xfrm>
            <a:off x="966725" y="1512075"/>
            <a:ext cx="250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p:txBody>
      </p:sp>
      <p:sp>
        <p:nvSpPr>
          <p:cNvPr id="560" name="Google Shape;560;p66"/>
          <p:cNvSpPr txBox="1"/>
          <p:nvPr/>
        </p:nvSpPr>
        <p:spPr>
          <a:xfrm>
            <a:off x="1412925" y="1090675"/>
            <a:ext cx="58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Now we are plotting PACF for that time series. </a:t>
            </a:r>
            <a:endParaRPr b="1" sz="1800">
              <a:solidFill>
                <a:schemeClr val="accent6"/>
              </a:solidFill>
              <a:latin typeface="IBM Plex Sans"/>
              <a:ea typeface="IBM Plex Sans"/>
              <a:cs typeface="IBM Plex Sans"/>
              <a:sym typeface="IBM Plex Sans"/>
            </a:endParaRPr>
          </a:p>
        </p:txBody>
      </p:sp>
      <p:pic>
        <p:nvPicPr>
          <p:cNvPr id="561" name="Google Shape;561;p66"/>
          <p:cNvPicPr preferRelativeResize="0"/>
          <p:nvPr/>
        </p:nvPicPr>
        <p:blipFill rotWithShape="1">
          <a:blip r:embed="rId3">
            <a:alphaModFix/>
          </a:blip>
          <a:srcRect b="20164" l="26251" r="2645" t="26048"/>
          <a:stretch/>
        </p:blipFill>
        <p:spPr>
          <a:xfrm>
            <a:off x="1152550" y="1633250"/>
            <a:ext cx="7058402" cy="3002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u="sng"/>
              <a:t>AR</a:t>
            </a:r>
            <a:endParaRPr sz="3400" u="sng"/>
          </a:p>
        </p:txBody>
      </p:sp>
      <p:sp>
        <p:nvSpPr>
          <p:cNvPr id="567" name="Google Shape;567;p67"/>
          <p:cNvSpPr txBox="1"/>
          <p:nvPr/>
        </p:nvSpPr>
        <p:spPr>
          <a:xfrm>
            <a:off x="720000" y="1177450"/>
            <a:ext cx="6877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Auto regressive (AR) process , a time series is said to be AR when present value of the time series can be obtained using previous values of the same time series i.e the present value is weighted average of its past values.</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Stock prices and global temperature rise can be thought of as an AR processes.</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The AR process of an order p can be written as,</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p:txBody>
      </p:sp>
      <p:pic>
        <p:nvPicPr>
          <p:cNvPr id="568" name="Google Shape;568;p67"/>
          <p:cNvPicPr preferRelativeResize="0"/>
          <p:nvPr/>
        </p:nvPicPr>
        <p:blipFill rotWithShape="1">
          <a:blip r:embed="rId3">
            <a:alphaModFix/>
          </a:blip>
          <a:srcRect b="55013" l="23407" r="47315" t="39441"/>
          <a:stretch/>
        </p:blipFill>
        <p:spPr>
          <a:xfrm>
            <a:off x="5031950" y="2780125"/>
            <a:ext cx="3804949" cy="405151"/>
          </a:xfrm>
          <a:prstGeom prst="rect">
            <a:avLst/>
          </a:prstGeom>
          <a:noFill/>
          <a:ln>
            <a:noFill/>
          </a:ln>
        </p:spPr>
      </p:pic>
      <p:sp>
        <p:nvSpPr>
          <p:cNvPr id="569" name="Google Shape;569;p67"/>
          <p:cNvSpPr txBox="1"/>
          <p:nvPr/>
        </p:nvSpPr>
        <p:spPr>
          <a:xfrm>
            <a:off x="720000" y="3333975"/>
            <a:ext cx="7336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Where ϵt is a white noise,</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y’t-₁ and y’t-₂ are the lags.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Order p is the lag value after which PACF plot crosses the upper confidence interval for the first time. These p lags will act as our features while forecasting the AR time series.</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8"/>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u="sng"/>
              <a:t>AR</a:t>
            </a:r>
            <a:endParaRPr sz="3400" u="sng"/>
          </a:p>
        </p:txBody>
      </p:sp>
      <p:sp>
        <p:nvSpPr>
          <p:cNvPr id="575" name="Google Shape;575;p68"/>
          <p:cNvSpPr txBox="1"/>
          <p:nvPr/>
        </p:nvSpPr>
        <p:spPr>
          <a:xfrm>
            <a:off x="1090675" y="1338550"/>
            <a:ext cx="70647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Medium"/>
                <a:ea typeface="IBM Plex Sans Medium"/>
                <a:cs typeface="IBM Plex Sans Medium"/>
                <a:sym typeface="IBM Plex Sans Medium"/>
              </a:rPr>
              <a:t>Autoregression model needed no more information, but it must comply with the following two conditions.</a:t>
            </a:r>
            <a:endParaRPr sz="17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a:p>
            <a:pPr indent="-336550" lvl="0" marL="457200" rtl="0" algn="l">
              <a:spcBef>
                <a:spcPts val="0"/>
              </a:spcBef>
              <a:spcAft>
                <a:spcPts val="0"/>
              </a:spcAft>
              <a:buClr>
                <a:schemeClr val="accent6"/>
              </a:buClr>
              <a:buSzPts val="1700"/>
              <a:buFont typeface="IBM Plex Sans Medium"/>
              <a:buChar char="●"/>
            </a:pPr>
            <a:r>
              <a:rPr lang="en" sz="1700">
                <a:solidFill>
                  <a:schemeClr val="accent6"/>
                </a:solidFill>
                <a:latin typeface="IBM Plex Sans Medium"/>
                <a:ea typeface="IBM Plex Sans Medium"/>
                <a:cs typeface="IBM Plex Sans Medium"/>
                <a:sym typeface="IBM Plex Sans Medium"/>
              </a:rPr>
              <a:t>It must be autocorrelated; if autocorrelation coefficient () is less than 0.5, then it should not be used to predict the results which will be highly inaccurate.</a:t>
            </a:r>
            <a:endParaRPr sz="1700">
              <a:solidFill>
                <a:schemeClr val="accent6"/>
              </a:solidFill>
              <a:latin typeface="IBM Plex Sans Medium"/>
              <a:ea typeface="IBM Plex Sans Medium"/>
              <a:cs typeface="IBM Plex Sans Medium"/>
              <a:sym typeface="IBM Plex Sans Medium"/>
            </a:endParaRPr>
          </a:p>
          <a:p>
            <a:pPr indent="0" lvl="0" marL="45720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a:p>
            <a:pPr indent="-336550" lvl="0" marL="457200" rtl="0" algn="l">
              <a:spcBef>
                <a:spcPts val="0"/>
              </a:spcBef>
              <a:spcAft>
                <a:spcPts val="0"/>
              </a:spcAft>
              <a:buClr>
                <a:schemeClr val="accent6"/>
              </a:buClr>
              <a:buSzPts val="1700"/>
              <a:buFont typeface="IBM Plex Sans Medium"/>
              <a:buChar char="●"/>
            </a:pPr>
            <a:r>
              <a:rPr lang="en" sz="1700">
                <a:solidFill>
                  <a:schemeClr val="accent6"/>
                </a:solidFill>
                <a:latin typeface="IBM Plex Sans Medium"/>
                <a:ea typeface="IBM Plex Sans Medium"/>
                <a:cs typeface="IBM Plex Sans Medium"/>
                <a:sym typeface="IBM Plex Sans Medium"/>
              </a:rPr>
              <a:t>Autoregression model only applies to the forecast and its early-related phenomenon, which is influenced by its own historical factors .</a:t>
            </a:r>
            <a:endParaRPr sz="17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9"/>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581" name="Google Shape;581;p69"/>
          <p:cNvPicPr preferRelativeResize="0"/>
          <p:nvPr/>
        </p:nvPicPr>
        <p:blipFill rotWithShape="1">
          <a:blip r:embed="rId3">
            <a:alphaModFix/>
          </a:blip>
          <a:srcRect b="57255" l="26455" r="32194" t="24053"/>
          <a:stretch/>
        </p:blipFill>
        <p:spPr>
          <a:xfrm>
            <a:off x="1050248" y="1613743"/>
            <a:ext cx="7274599" cy="184878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0"/>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587" name="Google Shape;587;p70"/>
          <p:cNvPicPr preferRelativeResize="0"/>
          <p:nvPr/>
        </p:nvPicPr>
        <p:blipFill rotWithShape="1">
          <a:blip r:embed="rId3">
            <a:alphaModFix/>
          </a:blip>
          <a:srcRect b="12531" l="27508" r="32830" t="41313"/>
          <a:stretch/>
        </p:blipFill>
        <p:spPr>
          <a:xfrm>
            <a:off x="1132236" y="1174212"/>
            <a:ext cx="5545799" cy="36284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1"/>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593" name="Google Shape;593;p71"/>
          <p:cNvPicPr preferRelativeResize="0"/>
          <p:nvPr/>
        </p:nvPicPr>
        <p:blipFill rotWithShape="1">
          <a:blip r:embed="rId3">
            <a:alphaModFix/>
          </a:blip>
          <a:srcRect b="17407" l="25187" r="41268" t="47319"/>
          <a:stretch/>
        </p:blipFill>
        <p:spPr>
          <a:xfrm>
            <a:off x="1063175" y="1418175"/>
            <a:ext cx="5402124" cy="3193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171" name="Google Shape;171;p18"/>
          <p:cNvSpPr txBox="1"/>
          <p:nvPr/>
        </p:nvSpPr>
        <p:spPr>
          <a:xfrm>
            <a:off x="1053500" y="1735150"/>
            <a:ext cx="666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accent6"/>
              </a:solidFill>
            </a:endParaRPr>
          </a:p>
        </p:txBody>
      </p:sp>
      <p:sp>
        <p:nvSpPr>
          <p:cNvPr id="172" name="Google Shape;172;p18"/>
          <p:cNvSpPr txBox="1"/>
          <p:nvPr/>
        </p:nvSpPr>
        <p:spPr>
          <a:xfrm>
            <a:off x="1189825" y="1344425"/>
            <a:ext cx="66678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Font typeface="IBM Plex Sans Medium"/>
              <a:buChar char="●"/>
            </a:pPr>
            <a:r>
              <a:rPr lang="en" sz="1600">
                <a:solidFill>
                  <a:schemeClr val="accent6"/>
                </a:solidFill>
                <a:latin typeface="IBM Plex Sans Medium"/>
                <a:ea typeface="IBM Plex Sans Medium"/>
                <a:cs typeface="IBM Plex Sans Medium"/>
                <a:sym typeface="IBM Plex Sans Medium"/>
              </a:rPr>
              <a:t>Forecasting power demand to decide whether to build another power generation plant in the next five years</a:t>
            </a:r>
            <a:endParaRPr sz="1600">
              <a:solidFill>
                <a:schemeClr val="accent6"/>
              </a:solidFill>
              <a:latin typeface="IBM Plex Sans Medium"/>
              <a:ea typeface="IBM Plex Sans Medium"/>
              <a:cs typeface="IBM Plex Sans Medium"/>
              <a:sym typeface="IBM Plex Sans Medium"/>
            </a:endParaRPr>
          </a:p>
          <a:p>
            <a:pPr indent="-330200" lvl="0" marL="457200" rtl="0" algn="l">
              <a:spcBef>
                <a:spcPts val="0"/>
              </a:spcBef>
              <a:spcAft>
                <a:spcPts val="0"/>
              </a:spcAft>
              <a:buClr>
                <a:schemeClr val="accent6"/>
              </a:buClr>
              <a:buSzPts val="1600"/>
              <a:buFont typeface="IBM Plex Sans Medium"/>
              <a:buChar char="●"/>
            </a:pPr>
            <a:r>
              <a:rPr lang="en" sz="1600">
                <a:solidFill>
                  <a:schemeClr val="accent6"/>
                </a:solidFill>
                <a:latin typeface="IBM Plex Sans Medium"/>
                <a:ea typeface="IBM Plex Sans Medium"/>
                <a:cs typeface="IBM Plex Sans Medium"/>
                <a:sym typeface="IBM Plex Sans Medium"/>
              </a:rPr>
              <a:t>Forecasting call volumes to schedule staff in a call center next week</a:t>
            </a:r>
            <a:endParaRPr sz="1600">
              <a:solidFill>
                <a:schemeClr val="accent6"/>
              </a:solidFill>
              <a:latin typeface="IBM Plex Sans Medium"/>
              <a:ea typeface="IBM Plex Sans Medium"/>
              <a:cs typeface="IBM Plex Sans Medium"/>
              <a:sym typeface="IBM Plex Sans Medium"/>
            </a:endParaRPr>
          </a:p>
          <a:p>
            <a:pPr indent="-330200" lvl="0" marL="457200" rtl="0" algn="l">
              <a:spcBef>
                <a:spcPts val="0"/>
              </a:spcBef>
              <a:spcAft>
                <a:spcPts val="0"/>
              </a:spcAft>
              <a:buClr>
                <a:schemeClr val="accent6"/>
              </a:buClr>
              <a:buSzPts val="1600"/>
              <a:buFont typeface="IBM Plex Sans Medium"/>
              <a:buChar char="●"/>
            </a:pPr>
            <a:r>
              <a:rPr lang="en" sz="1600">
                <a:solidFill>
                  <a:schemeClr val="accent6"/>
                </a:solidFill>
                <a:latin typeface="IBM Plex Sans Medium"/>
                <a:ea typeface="IBM Plex Sans Medium"/>
                <a:cs typeface="IBM Plex Sans Medium"/>
                <a:sym typeface="IBM Plex Sans Medium"/>
              </a:rPr>
              <a:t>Forecasting inventory requirements to stock inventory to meet demand</a:t>
            </a:r>
            <a:endParaRPr sz="1600">
              <a:solidFill>
                <a:schemeClr val="accent6"/>
              </a:solidFill>
              <a:latin typeface="IBM Plex Sans Medium"/>
              <a:ea typeface="IBM Plex Sans Medium"/>
              <a:cs typeface="IBM Plex Sans Medium"/>
              <a:sym typeface="IBM Plex Sans Medium"/>
            </a:endParaRPr>
          </a:p>
          <a:p>
            <a:pPr indent="-330200" lvl="0" marL="457200" rtl="0" algn="l">
              <a:spcBef>
                <a:spcPts val="0"/>
              </a:spcBef>
              <a:spcAft>
                <a:spcPts val="0"/>
              </a:spcAft>
              <a:buClr>
                <a:schemeClr val="accent6"/>
              </a:buClr>
              <a:buSzPts val="1600"/>
              <a:buFont typeface="IBM Plex Sans Medium"/>
              <a:buChar char="●"/>
            </a:pPr>
            <a:r>
              <a:rPr lang="en" sz="1600">
                <a:solidFill>
                  <a:schemeClr val="accent6"/>
                </a:solidFill>
                <a:latin typeface="IBM Plex Sans Medium"/>
                <a:ea typeface="IBM Plex Sans Medium"/>
                <a:cs typeface="IBM Plex Sans Medium"/>
                <a:sym typeface="IBM Plex Sans Medium"/>
              </a:rPr>
              <a:t>Forecasting supply and demand to optimize fleet management and other aspects of the supply chain</a:t>
            </a:r>
            <a:endParaRPr sz="1600">
              <a:solidFill>
                <a:schemeClr val="accent6"/>
              </a:solidFill>
              <a:latin typeface="IBM Plex Sans Medium"/>
              <a:ea typeface="IBM Plex Sans Medium"/>
              <a:cs typeface="IBM Plex Sans Medium"/>
              <a:sym typeface="IBM Plex Sans Medium"/>
            </a:endParaRPr>
          </a:p>
          <a:p>
            <a:pPr indent="-330200" lvl="0" marL="457200" rtl="0" algn="l">
              <a:spcBef>
                <a:spcPts val="0"/>
              </a:spcBef>
              <a:spcAft>
                <a:spcPts val="0"/>
              </a:spcAft>
              <a:buClr>
                <a:schemeClr val="accent6"/>
              </a:buClr>
              <a:buSzPts val="1600"/>
              <a:buFont typeface="IBM Plex Sans Medium"/>
              <a:buChar char="●"/>
            </a:pPr>
            <a:r>
              <a:rPr lang="en" sz="1600">
                <a:solidFill>
                  <a:schemeClr val="accent6"/>
                </a:solidFill>
                <a:latin typeface="IBM Plex Sans Medium"/>
                <a:ea typeface="IBM Plex Sans Medium"/>
                <a:cs typeface="IBM Plex Sans Medium"/>
                <a:sym typeface="IBM Plex Sans Medium"/>
              </a:rPr>
              <a:t>Predicting equipment failures and maintenance requirements to minimize downtime and uphold safety standards</a:t>
            </a:r>
            <a:endParaRPr sz="1600">
              <a:solidFill>
                <a:schemeClr val="accent6"/>
              </a:solidFill>
              <a:latin typeface="IBM Plex Sans Medium"/>
              <a:ea typeface="IBM Plex Sans Medium"/>
              <a:cs typeface="IBM Plex Sans Medium"/>
              <a:sym typeface="IBM Plex Sans Medium"/>
            </a:endParaRPr>
          </a:p>
          <a:p>
            <a:pPr indent="-330200" lvl="0" marL="457200" rtl="0" algn="l">
              <a:spcBef>
                <a:spcPts val="0"/>
              </a:spcBef>
              <a:spcAft>
                <a:spcPts val="0"/>
              </a:spcAft>
              <a:buClr>
                <a:schemeClr val="accent6"/>
              </a:buClr>
              <a:buSzPts val="1600"/>
              <a:buFont typeface="IBM Plex Sans Medium"/>
              <a:buChar char="●"/>
            </a:pPr>
            <a:r>
              <a:rPr lang="en" sz="1600">
                <a:solidFill>
                  <a:schemeClr val="accent6"/>
                </a:solidFill>
                <a:latin typeface="IBM Plex Sans Medium"/>
                <a:ea typeface="IBM Plex Sans Medium"/>
                <a:cs typeface="IBM Plex Sans Medium"/>
                <a:sym typeface="IBM Plex Sans Medium"/>
              </a:rPr>
              <a:t>Forecasting infection rates to optimize disease control and outbreak programs</a:t>
            </a:r>
            <a:endParaRPr sz="1600">
              <a:solidFill>
                <a:schemeClr val="accent6"/>
              </a:solidFill>
              <a:latin typeface="IBM Plex Sans Medium"/>
              <a:ea typeface="IBM Plex Sans Medium"/>
              <a:cs typeface="IBM Plex Sans Medium"/>
              <a:sym typeface="IBM Plex Sans Medium"/>
            </a:endParaRPr>
          </a:p>
          <a:p>
            <a:pPr indent="-330200" lvl="0" marL="457200" rtl="0" algn="l">
              <a:spcBef>
                <a:spcPts val="0"/>
              </a:spcBef>
              <a:spcAft>
                <a:spcPts val="0"/>
              </a:spcAft>
              <a:buClr>
                <a:schemeClr val="accent6"/>
              </a:buClr>
              <a:buSzPts val="1600"/>
              <a:buFont typeface="IBM Plex Sans Medium"/>
              <a:buChar char="●"/>
            </a:pPr>
            <a:r>
              <a:rPr lang="en" sz="1600">
                <a:solidFill>
                  <a:schemeClr val="accent6"/>
                </a:solidFill>
                <a:latin typeface="IBM Plex Sans Medium"/>
                <a:ea typeface="IBM Plex Sans Medium"/>
                <a:cs typeface="IBM Plex Sans Medium"/>
                <a:sym typeface="IBM Plex Sans Medium"/>
              </a:rPr>
              <a:t>Predicting customer ratings through to forecasting product sales</a:t>
            </a:r>
            <a:endParaRPr sz="1600">
              <a:solidFill>
                <a:schemeClr val="accent6"/>
              </a:solidFill>
              <a:latin typeface="IBM Plex Sans Medium"/>
              <a:ea typeface="IBM Plex Sans Medium"/>
              <a:cs typeface="IBM Plex Sans Medium"/>
              <a:sym typeface="IBM Plex Sans Medium"/>
            </a:endParaRPr>
          </a:p>
          <a:p>
            <a:pPr indent="0" lvl="0" marL="45720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2"/>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599" name="Google Shape;599;p72"/>
          <p:cNvPicPr preferRelativeResize="0"/>
          <p:nvPr/>
        </p:nvPicPr>
        <p:blipFill rotWithShape="1">
          <a:blip r:embed="rId3">
            <a:alphaModFix/>
          </a:blip>
          <a:srcRect b="12532" l="26452" r="31988" t="39062"/>
          <a:stretch/>
        </p:blipFill>
        <p:spPr>
          <a:xfrm>
            <a:off x="1173125" y="1444675"/>
            <a:ext cx="5023851" cy="32897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3"/>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u="sng"/>
              <a:t>MR</a:t>
            </a:r>
            <a:endParaRPr sz="3400" u="sng"/>
          </a:p>
        </p:txBody>
      </p:sp>
      <p:sp>
        <p:nvSpPr>
          <p:cNvPr id="605" name="Google Shape;605;p73"/>
          <p:cNvSpPr txBox="1"/>
          <p:nvPr/>
        </p:nvSpPr>
        <p:spPr>
          <a:xfrm>
            <a:off x="720000" y="1227000"/>
            <a:ext cx="68043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Moving average (MA) process, a process where the present value of series is defined as a linear combination of past errors. We assume the errors to be independently distributed with the normal distribution. The MA process of order q is defined as ,</a:t>
            </a:r>
            <a:endParaRPr sz="1700">
              <a:solidFill>
                <a:schemeClr val="accent6"/>
              </a:solidFill>
              <a:latin typeface="IBM Plex Sans"/>
              <a:ea typeface="IBM Plex Sans"/>
              <a:cs typeface="IBM Plex Sans"/>
              <a:sym typeface="IBM Plex Sans"/>
            </a:endParaRPr>
          </a:p>
        </p:txBody>
      </p:sp>
      <p:pic>
        <p:nvPicPr>
          <p:cNvPr id="606" name="Google Shape;606;p73"/>
          <p:cNvPicPr preferRelativeResize="0"/>
          <p:nvPr/>
        </p:nvPicPr>
        <p:blipFill rotWithShape="1">
          <a:blip r:embed="rId3">
            <a:alphaModFix/>
          </a:blip>
          <a:srcRect b="53928" l="23951" r="47794" t="41092"/>
          <a:stretch/>
        </p:blipFill>
        <p:spPr>
          <a:xfrm>
            <a:off x="3272000" y="2552400"/>
            <a:ext cx="4003275" cy="396601"/>
          </a:xfrm>
          <a:prstGeom prst="rect">
            <a:avLst/>
          </a:prstGeom>
          <a:noFill/>
          <a:ln>
            <a:noFill/>
          </a:ln>
        </p:spPr>
      </p:pic>
      <p:sp>
        <p:nvSpPr>
          <p:cNvPr id="607" name="Google Shape;607;p73"/>
          <p:cNvSpPr txBox="1"/>
          <p:nvPr/>
        </p:nvSpPr>
        <p:spPr>
          <a:xfrm>
            <a:off x="842775" y="3259600"/>
            <a:ext cx="62589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Here ϵt is a white noise. To get intuition of MA process lets consider order 1 MA process which will look like,</a:t>
            </a:r>
            <a:endParaRPr sz="1700">
              <a:solidFill>
                <a:schemeClr val="accent6"/>
              </a:solidFill>
              <a:latin typeface="IBM Plex Sans"/>
              <a:ea typeface="IBM Plex Sans"/>
              <a:cs typeface="IBM Plex Sans"/>
              <a:sym typeface="IBM Plex Sans"/>
            </a:endParaRPr>
          </a:p>
        </p:txBody>
      </p:sp>
      <p:pic>
        <p:nvPicPr>
          <p:cNvPr id="608" name="Google Shape;608;p73"/>
          <p:cNvPicPr preferRelativeResize="0"/>
          <p:nvPr/>
        </p:nvPicPr>
        <p:blipFill rotWithShape="1">
          <a:blip r:embed="rId4">
            <a:alphaModFix/>
          </a:blip>
          <a:srcRect b="55163" l="30729" r="55038" t="38963"/>
          <a:stretch/>
        </p:blipFill>
        <p:spPr>
          <a:xfrm>
            <a:off x="4114800" y="3980951"/>
            <a:ext cx="2786353" cy="646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4"/>
          <p:cNvSpPr txBox="1"/>
          <p:nvPr/>
        </p:nvSpPr>
        <p:spPr>
          <a:xfrm>
            <a:off x="904775" y="718850"/>
            <a:ext cx="7176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We can take an example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Lets consider </a:t>
            </a:r>
            <a:r>
              <a:rPr lang="en" sz="1600">
                <a:solidFill>
                  <a:schemeClr val="accent6"/>
                </a:solidFill>
                <a:latin typeface="IBM Plex Sans Medium"/>
                <a:ea typeface="IBM Plex Sans Medium"/>
                <a:cs typeface="IBM Plex Sans Medium"/>
                <a:sym typeface="IBM Plex Sans Medium"/>
              </a:rPr>
              <a:t> </a:t>
            </a:r>
            <a:r>
              <a:rPr lang="en" sz="1200">
                <a:solidFill>
                  <a:schemeClr val="accent6"/>
                </a:solidFill>
                <a:latin typeface="IBM Plex Sans Medium"/>
                <a:ea typeface="IBM Plex Sans Medium"/>
                <a:cs typeface="IBM Plex Sans Medium"/>
                <a:sym typeface="IBM Plex Sans Medium"/>
              </a:rPr>
              <a:t>Y</a:t>
            </a:r>
            <a:r>
              <a:rPr baseline="-25000" lang="en" sz="1900">
                <a:solidFill>
                  <a:schemeClr val="accent6"/>
                </a:solidFill>
                <a:latin typeface="IBM Plex Sans Medium"/>
                <a:ea typeface="IBM Plex Sans Medium"/>
                <a:cs typeface="IBM Plex Sans Medium"/>
                <a:sym typeface="IBM Plex Sans Medium"/>
              </a:rPr>
              <a:t>t </a:t>
            </a:r>
            <a:r>
              <a:rPr lang="en" sz="1600">
                <a:solidFill>
                  <a:schemeClr val="accent6"/>
                </a:solidFill>
                <a:latin typeface="IBM Plex Sans Medium"/>
                <a:ea typeface="IBM Plex Sans Medium"/>
                <a:cs typeface="IBM Plex Sans Medium"/>
                <a:sym typeface="IBM Plex Sans Medium"/>
              </a:rPr>
              <a:t>as the crude oil price and </a:t>
            </a:r>
            <a:r>
              <a:rPr lang="en" sz="1200">
                <a:solidFill>
                  <a:schemeClr val="accent6"/>
                </a:solidFill>
                <a:latin typeface="IBM Plex Sans Medium"/>
                <a:ea typeface="IBM Plex Sans Medium"/>
                <a:cs typeface="IBM Plex Sans Medium"/>
                <a:sym typeface="IBM Plex Sans Medium"/>
              </a:rPr>
              <a:t>E</a:t>
            </a:r>
            <a:r>
              <a:rPr baseline="-25000" lang="en" sz="1900">
                <a:solidFill>
                  <a:schemeClr val="accent6"/>
                </a:solidFill>
                <a:latin typeface="IBM Plex Sans Medium"/>
                <a:ea typeface="IBM Plex Sans Medium"/>
                <a:cs typeface="IBM Plex Sans Medium"/>
                <a:sym typeface="IBM Plex Sans Medium"/>
              </a:rPr>
              <a:t>t </a:t>
            </a:r>
            <a:r>
              <a:rPr lang="en" sz="1600">
                <a:solidFill>
                  <a:schemeClr val="accent6"/>
                </a:solidFill>
                <a:latin typeface="IBM Plex Sans Medium"/>
                <a:ea typeface="IBM Plex Sans Medium"/>
                <a:cs typeface="IBM Plex Sans Medium"/>
                <a:sym typeface="IBM Plex Sans Medium"/>
              </a:rPr>
              <a:t> is the change in the oil price due to hurricane. Assume that c=10 (mean value of crude oil price when there is no hurricane) and θ₁=0.5.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Suppose, there is a hurricane today and it was not present yesterday, so </a:t>
            </a:r>
            <a:r>
              <a:rPr lang="en" sz="1200">
                <a:solidFill>
                  <a:schemeClr val="accent6"/>
                </a:solidFill>
                <a:latin typeface="IBM Plex Sans Medium"/>
                <a:ea typeface="IBM Plex Sans Medium"/>
                <a:cs typeface="IBM Plex Sans Medium"/>
                <a:sym typeface="IBM Plex Sans Medium"/>
              </a:rPr>
              <a:t>Y</a:t>
            </a:r>
            <a:r>
              <a:rPr baseline="-25000" lang="en" sz="1900">
                <a:solidFill>
                  <a:schemeClr val="accent6"/>
                </a:solidFill>
                <a:latin typeface="IBM Plex Sans Medium"/>
                <a:ea typeface="IBM Plex Sans Medium"/>
                <a:cs typeface="IBM Plex Sans Medium"/>
                <a:sym typeface="IBM Plex Sans Medium"/>
              </a:rPr>
              <a:t>t </a:t>
            </a:r>
            <a:r>
              <a:rPr lang="en" sz="1600">
                <a:solidFill>
                  <a:schemeClr val="accent6"/>
                </a:solidFill>
                <a:latin typeface="IBM Plex Sans Medium"/>
                <a:ea typeface="IBM Plex Sans Medium"/>
                <a:cs typeface="IBM Plex Sans Medium"/>
                <a:sym typeface="IBM Plex Sans Medium"/>
              </a:rPr>
              <a:t>will be 15 assuming the change in the oil price due to hurricane as</a:t>
            </a:r>
            <a:r>
              <a:rPr lang="en" sz="1200">
                <a:solidFill>
                  <a:schemeClr val="accent6"/>
                </a:solidFill>
                <a:latin typeface="IBM Plex Sans Medium"/>
                <a:ea typeface="IBM Plex Sans Medium"/>
                <a:cs typeface="IBM Plex Sans Medium"/>
                <a:sym typeface="IBM Plex Sans Medium"/>
              </a:rPr>
              <a:t>E</a:t>
            </a:r>
            <a:r>
              <a:rPr baseline="-25000" lang="en" sz="1900">
                <a:solidFill>
                  <a:schemeClr val="accent6"/>
                </a:solidFill>
                <a:latin typeface="IBM Plex Sans Medium"/>
                <a:ea typeface="IBM Plex Sans Medium"/>
                <a:cs typeface="IBM Plex Sans Medium"/>
                <a:sym typeface="IBM Plex Sans Medium"/>
              </a:rPr>
              <a:t>t </a:t>
            </a:r>
            <a:r>
              <a:rPr lang="en" sz="1600">
                <a:solidFill>
                  <a:schemeClr val="accent6"/>
                </a:solidFill>
                <a:latin typeface="IBM Plex Sans Medium"/>
                <a:ea typeface="IBM Plex Sans Medium"/>
                <a:cs typeface="IBM Plex Sans Medium"/>
                <a:sym typeface="IBM Plex Sans Medium"/>
              </a:rPr>
              <a:t>=5. Tomorrow there is no hurricane so </a:t>
            </a:r>
            <a:r>
              <a:rPr lang="en" sz="1200">
                <a:solidFill>
                  <a:schemeClr val="accent6"/>
                </a:solidFill>
                <a:latin typeface="IBM Plex Sans Medium"/>
                <a:ea typeface="IBM Plex Sans Medium"/>
                <a:cs typeface="IBM Plex Sans Medium"/>
                <a:sym typeface="IBM Plex Sans Medium"/>
              </a:rPr>
              <a:t>Y</a:t>
            </a:r>
            <a:r>
              <a:rPr baseline="-25000" lang="en" sz="1900">
                <a:solidFill>
                  <a:schemeClr val="accent6"/>
                </a:solidFill>
                <a:latin typeface="IBM Plex Sans Medium"/>
                <a:ea typeface="IBM Plex Sans Medium"/>
                <a:cs typeface="IBM Plex Sans Medium"/>
                <a:sym typeface="IBM Plex Sans Medium"/>
              </a:rPr>
              <a:t>t </a:t>
            </a:r>
            <a:r>
              <a:rPr lang="en" sz="1600">
                <a:solidFill>
                  <a:schemeClr val="accent6"/>
                </a:solidFill>
                <a:latin typeface="IBM Plex Sans Medium"/>
                <a:ea typeface="IBM Plex Sans Medium"/>
                <a:cs typeface="IBM Plex Sans Medium"/>
                <a:sym typeface="IBM Plex Sans Medium"/>
              </a:rPr>
              <a:t>will be 12.5 as </a:t>
            </a:r>
            <a:r>
              <a:rPr lang="en" sz="1200">
                <a:solidFill>
                  <a:schemeClr val="accent6"/>
                </a:solidFill>
                <a:latin typeface="IBM Plex Sans Medium"/>
                <a:ea typeface="IBM Plex Sans Medium"/>
                <a:cs typeface="IBM Plex Sans Medium"/>
                <a:sym typeface="IBM Plex Sans Medium"/>
              </a:rPr>
              <a:t>E</a:t>
            </a:r>
            <a:r>
              <a:rPr baseline="-25000" lang="en" sz="1900">
                <a:solidFill>
                  <a:schemeClr val="accent6"/>
                </a:solidFill>
                <a:latin typeface="IBM Plex Sans Medium"/>
                <a:ea typeface="IBM Plex Sans Medium"/>
                <a:cs typeface="IBM Plex Sans Medium"/>
                <a:sym typeface="IBM Plex Sans Medium"/>
              </a:rPr>
              <a:t>t</a:t>
            </a:r>
            <a:r>
              <a:rPr lang="en" sz="1600">
                <a:solidFill>
                  <a:schemeClr val="accent6"/>
                </a:solidFill>
                <a:latin typeface="IBM Plex Sans Medium"/>
                <a:ea typeface="IBM Plex Sans Medium"/>
                <a:cs typeface="IBM Plex Sans Medium"/>
                <a:sym typeface="IBM Plex Sans Medium"/>
              </a:rPr>
              <a:t>=0 and</a:t>
            </a:r>
            <a:r>
              <a:rPr lang="en" sz="1200">
                <a:solidFill>
                  <a:schemeClr val="accent6"/>
                </a:solidFill>
                <a:latin typeface="IBM Plex Sans Medium"/>
                <a:ea typeface="IBM Plex Sans Medium"/>
                <a:cs typeface="IBM Plex Sans Medium"/>
                <a:sym typeface="IBM Plex Sans Medium"/>
              </a:rPr>
              <a:t>E</a:t>
            </a:r>
            <a:r>
              <a:rPr baseline="-25000" lang="en" sz="1900">
                <a:solidFill>
                  <a:schemeClr val="accent6"/>
                </a:solidFill>
                <a:latin typeface="IBM Plex Sans Medium"/>
                <a:ea typeface="IBM Plex Sans Medium"/>
                <a:cs typeface="IBM Plex Sans Medium"/>
                <a:sym typeface="IBM Plex Sans Medium"/>
              </a:rPr>
              <a:t>t-1 </a:t>
            </a:r>
            <a:r>
              <a:rPr lang="en" sz="1600">
                <a:solidFill>
                  <a:schemeClr val="accent6"/>
                </a:solidFill>
                <a:latin typeface="IBM Plex Sans Medium"/>
                <a:ea typeface="IBM Plex Sans Medium"/>
                <a:cs typeface="IBM Plex Sans Medium"/>
                <a:sym typeface="IBM Plex Sans Medium"/>
              </a:rPr>
              <a:t>=5 .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6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600">
                <a:solidFill>
                  <a:schemeClr val="accent6"/>
                </a:solidFill>
                <a:latin typeface="IBM Plex Sans Medium"/>
                <a:ea typeface="IBM Plex Sans Medium"/>
                <a:cs typeface="IBM Plex Sans Medium"/>
                <a:sym typeface="IBM Plex Sans Medium"/>
              </a:rPr>
              <a:t>Suppose there is no hurricane day after tomorrow. In that case the oil price would be 10 which means it got stabilized back to mean after getting varied by hurricane. So the effect of hurricane only stays for one lagged value in our case. Hurricane in this case is an independent phenomenon.</a:t>
            </a:r>
            <a:endParaRPr sz="16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5"/>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619" name="Google Shape;619;p75"/>
          <p:cNvPicPr preferRelativeResize="0"/>
          <p:nvPr/>
        </p:nvPicPr>
        <p:blipFill rotWithShape="1">
          <a:blip r:embed="rId3">
            <a:alphaModFix/>
          </a:blip>
          <a:srcRect b="59891" l="26520" r="28529" t="27589"/>
          <a:stretch/>
        </p:blipFill>
        <p:spPr>
          <a:xfrm>
            <a:off x="557750" y="1400525"/>
            <a:ext cx="8231823" cy="1288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6"/>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625" name="Google Shape;625;p76"/>
          <p:cNvPicPr preferRelativeResize="0"/>
          <p:nvPr/>
        </p:nvPicPr>
        <p:blipFill rotWithShape="1">
          <a:blip r:embed="rId3">
            <a:alphaModFix/>
          </a:blip>
          <a:srcRect b="12529" l="26520" r="28529" t="39700"/>
          <a:stretch/>
        </p:blipFill>
        <p:spPr>
          <a:xfrm>
            <a:off x="855175" y="1289000"/>
            <a:ext cx="5704600" cy="34083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7"/>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631" name="Google Shape;631;p77"/>
          <p:cNvPicPr preferRelativeResize="0"/>
          <p:nvPr/>
        </p:nvPicPr>
        <p:blipFill rotWithShape="1">
          <a:blip r:embed="rId3">
            <a:alphaModFix/>
          </a:blip>
          <a:srcRect b="47484" l="25607" r="41633" t="19499"/>
          <a:stretch/>
        </p:blipFill>
        <p:spPr>
          <a:xfrm>
            <a:off x="632100" y="1647175"/>
            <a:ext cx="4722101" cy="26758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8"/>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637" name="Google Shape;637;p78"/>
          <p:cNvPicPr preferRelativeResize="0"/>
          <p:nvPr/>
        </p:nvPicPr>
        <p:blipFill rotWithShape="1">
          <a:blip r:embed="rId3">
            <a:alphaModFix/>
          </a:blip>
          <a:srcRect b="25797" l="25968" r="31445" t="25647"/>
          <a:stretch/>
        </p:blipFill>
        <p:spPr>
          <a:xfrm>
            <a:off x="954349" y="1629500"/>
            <a:ext cx="4669750" cy="29934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9"/>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 vs MA</a:t>
            </a:r>
            <a:endParaRPr/>
          </a:p>
        </p:txBody>
      </p:sp>
      <p:cxnSp>
        <p:nvCxnSpPr>
          <p:cNvPr id="643" name="Google Shape;643;p79"/>
          <p:cNvCxnSpPr>
            <a:stCxn id="644" idx="1"/>
            <a:endCxn id="645" idx="3"/>
          </p:cNvCxnSpPr>
          <p:nvPr/>
        </p:nvCxnSpPr>
        <p:spPr>
          <a:xfrm flipH="1">
            <a:off x="2252925" y="1583275"/>
            <a:ext cx="1051800" cy="788100"/>
          </a:xfrm>
          <a:prstGeom prst="bentConnector2">
            <a:avLst/>
          </a:prstGeom>
          <a:noFill/>
          <a:ln cap="flat" cmpd="sng" w="9525">
            <a:solidFill>
              <a:schemeClr val="lt1"/>
            </a:solidFill>
            <a:prstDash val="solid"/>
            <a:round/>
            <a:headEnd len="med" w="med" type="none"/>
            <a:tailEnd len="med" w="med" type="none"/>
          </a:ln>
        </p:spPr>
      </p:cxnSp>
      <p:cxnSp>
        <p:nvCxnSpPr>
          <p:cNvPr id="646" name="Google Shape;646;p79"/>
          <p:cNvCxnSpPr>
            <a:stCxn id="644" idx="3"/>
            <a:endCxn id="647" idx="3"/>
          </p:cNvCxnSpPr>
          <p:nvPr/>
        </p:nvCxnSpPr>
        <p:spPr>
          <a:xfrm>
            <a:off x="5839125" y="1583275"/>
            <a:ext cx="1052100" cy="788100"/>
          </a:xfrm>
          <a:prstGeom prst="bentConnector2">
            <a:avLst/>
          </a:prstGeom>
          <a:noFill/>
          <a:ln cap="flat" cmpd="sng" w="9525">
            <a:solidFill>
              <a:schemeClr val="lt1"/>
            </a:solidFill>
            <a:prstDash val="solid"/>
            <a:round/>
            <a:headEnd len="med" w="med" type="none"/>
            <a:tailEnd len="med" w="med" type="none"/>
          </a:ln>
        </p:spPr>
      </p:cxnSp>
      <p:grpSp>
        <p:nvGrpSpPr>
          <p:cNvPr id="648" name="Google Shape;648;p79"/>
          <p:cNvGrpSpPr/>
          <p:nvPr/>
        </p:nvGrpSpPr>
        <p:grpSpPr>
          <a:xfrm>
            <a:off x="711750" y="2371225"/>
            <a:ext cx="3082200" cy="2139000"/>
            <a:chOff x="711750" y="2371225"/>
            <a:chExt cx="3082200" cy="2139000"/>
          </a:xfrm>
        </p:grpSpPr>
        <p:sp>
          <p:nvSpPr>
            <p:cNvPr id="645" name="Google Shape;645;p79"/>
            <p:cNvSpPr/>
            <p:nvPr/>
          </p:nvSpPr>
          <p:spPr>
            <a:xfrm>
              <a:off x="711750" y="2371225"/>
              <a:ext cx="3082200" cy="2139000"/>
            </a:xfrm>
            <a:prstGeom prst="snip2DiagRect">
              <a:avLst>
                <a:gd fmla="val 0" name="adj1"/>
                <a:gd fmla="val 8550"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79"/>
            <p:cNvGrpSpPr/>
            <p:nvPr/>
          </p:nvGrpSpPr>
          <p:grpSpPr>
            <a:xfrm>
              <a:off x="948525" y="2499325"/>
              <a:ext cx="2608500" cy="1882800"/>
              <a:chOff x="948525" y="2499325"/>
              <a:chExt cx="2608500" cy="1882800"/>
            </a:xfrm>
          </p:grpSpPr>
          <p:sp>
            <p:nvSpPr>
              <p:cNvPr id="650" name="Google Shape;650;p79"/>
              <p:cNvSpPr txBox="1"/>
              <p:nvPr/>
            </p:nvSpPr>
            <p:spPr>
              <a:xfrm>
                <a:off x="948525" y="2959825"/>
                <a:ext cx="2608500" cy="142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IBM Plex Sans Medium"/>
                  <a:buChar char="○"/>
                </a:pPr>
                <a:r>
                  <a:rPr lang="en">
                    <a:solidFill>
                      <a:schemeClr val="lt1"/>
                    </a:solidFill>
                    <a:latin typeface="IBM Plex Sans Medium"/>
                    <a:ea typeface="IBM Plex Sans Medium"/>
                    <a:cs typeface="IBM Plex Sans Medium"/>
                    <a:sym typeface="IBM Plex Sans Medium"/>
                  </a:rPr>
                  <a:t>Jupiter is a gas giant and the biggest planet</a:t>
                </a:r>
                <a:endParaRPr>
                  <a:solidFill>
                    <a:schemeClr val="lt1"/>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lt1"/>
                  </a:buClr>
                  <a:buSzPts val="1400"/>
                  <a:buFont typeface="IBM Plex Sans Medium"/>
                  <a:buChar char="○"/>
                </a:pPr>
                <a:r>
                  <a:rPr lang="en">
                    <a:solidFill>
                      <a:schemeClr val="lt1"/>
                    </a:solidFill>
                    <a:latin typeface="IBM Plex Sans Medium"/>
                    <a:ea typeface="IBM Plex Sans Medium"/>
                    <a:cs typeface="IBM Plex Sans Medium"/>
                    <a:sym typeface="IBM Plex Sans Medium"/>
                  </a:rPr>
                  <a:t>Mercury is the closest planet to the Sun</a:t>
                </a:r>
                <a:endParaRPr>
                  <a:solidFill>
                    <a:schemeClr val="lt1"/>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lt1"/>
                  </a:buClr>
                  <a:buSzPts val="1400"/>
                  <a:buFont typeface="IBM Plex Sans Medium"/>
                  <a:buChar char="○"/>
                </a:pPr>
                <a:r>
                  <a:rPr lang="en">
                    <a:solidFill>
                      <a:schemeClr val="lt1"/>
                    </a:solidFill>
                    <a:latin typeface="IBM Plex Sans Medium"/>
                    <a:ea typeface="IBM Plex Sans Medium"/>
                    <a:cs typeface="IBM Plex Sans Medium"/>
                    <a:sym typeface="IBM Plex Sans Medium"/>
                  </a:rPr>
                  <a:t>Venus is the second planet from the Sun</a:t>
                </a:r>
                <a:endParaRPr>
                  <a:solidFill>
                    <a:schemeClr val="lt1"/>
                  </a:solidFill>
                  <a:latin typeface="IBM Plex Sans Medium"/>
                  <a:ea typeface="IBM Plex Sans Medium"/>
                  <a:cs typeface="IBM Plex Sans Medium"/>
                  <a:sym typeface="IBM Plex Sans Medium"/>
                </a:endParaRPr>
              </a:p>
            </p:txBody>
          </p:sp>
          <p:sp>
            <p:nvSpPr>
              <p:cNvPr id="651" name="Google Shape;651;p79"/>
              <p:cNvSpPr txBox="1"/>
              <p:nvPr/>
            </p:nvSpPr>
            <p:spPr>
              <a:xfrm>
                <a:off x="1481925" y="2499325"/>
                <a:ext cx="1541700" cy="4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IBM Plex Sans"/>
                    <a:ea typeface="IBM Plex Sans"/>
                    <a:cs typeface="IBM Plex Sans"/>
                    <a:sym typeface="IBM Plex Sans"/>
                  </a:rPr>
                  <a:t>Mission</a:t>
                </a:r>
                <a:endParaRPr b="1" sz="2500">
                  <a:solidFill>
                    <a:schemeClr val="lt1"/>
                  </a:solidFill>
                  <a:latin typeface="IBM Plex Sans"/>
                  <a:ea typeface="IBM Plex Sans"/>
                  <a:cs typeface="IBM Plex Sans"/>
                  <a:sym typeface="IBM Plex Sans"/>
                </a:endParaRPr>
              </a:p>
            </p:txBody>
          </p:sp>
        </p:grpSp>
      </p:grpSp>
      <p:grpSp>
        <p:nvGrpSpPr>
          <p:cNvPr id="652" name="Google Shape;652;p79"/>
          <p:cNvGrpSpPr/>
          <p:nvPr/>
        </p:nvGrpSpPr>
        <p:grpSpPr>
          <a:xfrm>
            <a:off x="5350075" y="2371225"/>
            <a:ext cx="3082200" cy="2139000"/>
            <a:chOff x="5349975" y="2371225"/>
            <a:chExt cx="3082200" cy="2139000"/>
          </a:xfrm>
        </p:grpSpPr>
        <p:sp>
          <p:nvSpPr>
            <p:cNvPr id="647" name="Google Shape;647;p79"/>
            <p:cNvSpPr/>
            <p:nvPr/>
          </p:nvSpPr>
          <p:spPr>
            <a:xfrm>
              <a:off x="5349975" y="2371225"/>
              <a:ext cx="3082200" cy="2139000"/>
            </a:xfrm>
            <a:prstGeom prst="snip2DiagRect">
              <a:avLst>
                <a:gd fmla="val 0" name="adj1"/>
                <a:gd fmla="val 8550"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79"/>
            <p:cNvGrpSpPr/>
            <p:nvPr/>
          </p:nvGrpSpPr>
          <p:grpSpPr>
            <a:xfrm>
              <a:off x="5586825" y="2499325"/>
              <a:ext cx="2608500" cy="1882800"/>
              <a:chOff x="5586825" y="2499325"/>
              <a:chExt cx="2608500" cy="1882800"/>
            </a:xfrm>
          </p:grpSpPr>
          <p:sp>
            <p:nvSpPr>
              <p:cNvPr id="654" name="Google Shape;654;p79"/>
              <p:cNvSpPr txBox="1"/>
              <p:nvPr/>
            </p:nvSpPr>
            <p:spPr>
              <a:xfrm>
                <a:off x="5586825" y="2959825"/>
                <a:ext cx="2608500" cy="142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IBM Plex Sans Medium"/>
                  <a:buChar char="○"/>
                </a:pPr>
                <a:r>
                  <a:rPr lang="en">
                    <a:solidFill>
                      <a:schemeClr val="lt1"/>
                    </a:solidFill>
                    <a:latin typeface="IBM Plex Sans Medium"/>
                    <a:ea typeface="IBM Plex Sans Medium"/>
                    <a:cs typeface="IBM Plex Sans Medium"/>
                    <a:sym typeface="IBM Plex Sans Medium"/>
                  </a:rPr>
                  <a:t>Neptune is the farthest planet from the Sun</a:t>
                </a:r>
                <a:endParaRPr>
                  <a:solidFill>
                    <a:schemeClr val="lt1"/>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lt1"/>
                  </a:buClr>
                  <a:buSzPts val="1400"/>
                  <a:buFont typeface="IBM Plex Sans Medium"/>
                  <a:buChar char="○"/>
                </a:pPr>
                <a:r>
                  <a:rPr lang="en">
                    <a:solidFill>
                      <a:schemeClr val="lt1"/>
                    </a:solidFill>
                    <a:latin typeface="IBM Plex Sans Medium"/>
                    <a:ea typeface="IBM Plex Sans Medium"/>
                    <a:cs typeface="IBM Plex Sans Medium"/>
                    <a:sym typeface="IBM Plex Sans Medium"/>
                  </a:rPr>
                  <a:t>Despite being red, Mars is a cold place</a:t>
                </a:r>
                <a:endParaRPr>
                  <a:solidFill>
                    <a:schemeClr val="lt1"/>
                  </a:solidFill>
                  <a:latin typeface="IBM Plex Sans Medium"/>
                  <a:ea typeface="IBM Plex Sans Medium"/>
                  <a:cs typeface="IBM Plex Sans Medium"/>
                  <a:sym typeface="IBM Plex Sans Medium"/>
                </a:endParaRPr>
              </a:p>
              <a:p>
                <a:pPr indent="-317500" lvl="0" marL="457200" rtl="0" algn="l">
                  <a:spcBef>
                    <a:spcPts val="0"/>
                  </a:spcBef>
                  <a:spcAft>
                    <a:spcPts val="0"/>
                  </a:spcAft>
                  <a:buClr>
                    <a:schemeClr val="lt1"/>
                  </a:buClr>
                  <a:buSzPts val="1400"/>
                  <a:buFont typeface="IBM Plex Sans Medium"/>
                  <a:buChar char="○"/>
                </a:pPr>
                <a:r>
                  <a:rPr lang="en">
                    <a:solidFill>
                      <a:schemeClr val="lt1"/>
                    </a:solidFill>
                    <a:latin typeface="IBM Plex Sans Medium"/>
                    <a:ea typeface="IBM Plex Sans Medium"/>
                    <a:cs typeface="IBM Plex Sans Medium"/>
                    <a:sym typeface="IBM Plex Sans Medium"/>
                  </a:rPr>
                  <a:t>Saturn is a gas giant and has several rings</a:t>
                </a:r>
                <a:endParaRPr>
                  <a:solidFill>
                    <a:schemeClr val="lt1"/>
                  </a:solidFill>
                  <a:latin typeface="IBM Plex Sans Medium"/>
                  <a:ea typeface="IBM Plex Sans Medium"/>
                  <a:cs typeface="IBM Plex Sans Medium"/>
                  <a:sym typeface="IBM Plex Sans Medium"/>
                </a:endParaRPr>
              </a:p>
            </p:txBody>
          </p:sp>
          <p:sp>
            <p:nvSpPr>
              <p:cNvPr id="655" name="Google Shape;655;p79"/>
              <p:cNvSpPr txBox="1"/>
              <p:nvPr/>
            </p:nvSpPr>
            <p:spPr>
              <a:xfrm>
                <a:off x="6120225" y="2499325"/>
                <a:ext cx="1541700" cy="4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IBM Plex Sans"/>
                    <a:ea typeface="IBM Plex Sans"/>
                    <a:cs typeface="IBM Plex Sans"/>
                    <a:sym typeface="IBM Plex Sans"/>
                  </a:rPr>
                  <a:t>Vision</a:t>
                </a:r>
                <a:endParaRPr b="1" sz="2500">
                  <a:solidFill>
                    <a:schemeClr val="lt1"/>
                  </a:solidFill>
                  <a:latin typeface="IBM Plex Sans"/>
                  <a:ea typeface="IBM Plex Sans"/>
                  <a:cs typeface="IBM Plex Sans"/>
                  <a:sym typeface="IBM Plex Sans"/>
                </a:endParaRPr>
              </a:p>
            </p:txBody>
          </p:sp>
        </p:grpSp>
      </p:grpSp>
      <p:sp>
        <p:nvSpPr>
          <p:cNvPr id="644" name="Google Shape;644;p79"/>
          <p:cNvSpPr txBox="1"/>
          <p:nvPr/>
        </p:nvSpPr>
        <p:spPr>
          <a:xfrm>
            <a:off x="3304725" y="1353025"/>
            <a:ext cx="2534400" cy="46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IBM Plex Sans"/>
                <a:ea typeface="IBM Plex Sans"/>
                <a:cs typeface="IBM Plex Sans"/>
                <a:sym typeface="IBM Plex Sans"/>
              </a:rPr>
              <a:t>Agency values</a:t>
            </a:r>
            <a:endParaRPr b="1" sz="2500">
              <a:solidFill>
                <a:schemeClr val="lt1"/>
              </a:solidFill>
              <a:latin typeface="IBM Plex Sans"/>
              <a:ea typeface="IBM Plex Sans"/>
              <a:cs typeface="IBM Plex Sans"/>
              <a:sym typeface="IBM Plex Sans"/>
            </a:endParaRPr>
          </a:p>
        </p:txBody>
      </p:sp>
      <p:grpSp>
        <p:nvGrpSpPr>
          <p:cNvPr id="656" name="Google Shape;656;p79"/>
          <p:cNvGrpSpPr/>
          <p:nvPr/>
        </p:nvGrpSpPr>
        <p:grpSpPr>
          <a:xfrm>
            <a:off x="4201145" y="2371235"/>
            <a:ext cx="737395" cy="740333"/>
            <a:chOff x="2601750" y="1612625"/>
            <a:chExt cx="1123050" cy="1127525"/>
          </a:xfrm>
        </p:grpSpPr>
        <p:sp>
          <p:nvSpPr>
            <p:cNvPr id="657" name="Google Shape;657;p79"/>
            <p:cNvSpPr/>
            <p:nvPr/>
          </p:nvSpPr>
          <p:spPr>
            <a:xfrm>
              <a:off x="2601750" y="1612625"/>
              <a:ext cx="1033200" cy="1030200"/>
            </a:xfrm>
            <a:prstGeom prst="snip2DiagRect">
              <a:avLst>
                <a:gd fmla="val 0" name="adj1"/>
                <a:gd fmla="val 16667" name="adj2"/>
              </a:avLst>
            </a:prstGeom>
            <a:solidFill>
              <a:srgbClr val="000328">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9"/>
            <p:cNvSpPr/>
            <p:nvPr/>
          </p:nvSpPr>
          <p:spPr>
            <a:xfrm>
              <a:off x="2691600" y="1709950"/>
              <a:ext cx="1033200" cy="1030200"/>
            </a:xfrm>
            <a:prstGeom prst="snip2DiagRect">
              <a:avLst>
                <a:gd fmla="val 0" name="adj1"/>
                <a:gd fmla="val 16667"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79"/>
          <p:cNvGrpSpPr/>
          <p:nvPr/>
        </p:nvGrpSpPr>
        <p:grpSpPr>
          <a:xfrm>
            <a:off x="4205383" y="3769666"/>
            <a:ext cx="737395" cy="740333"/>
            <a:chOff x="2601750" y="1612625"/>
            <a:chExt cx="1123050" cy="1127525"/>
          </a:xfrm>
        </p:grpSpPr>
        <p:sp>
          <p:nvSpPr>
            <p:cNvPr id="660" name="Google Shape;660;p79"/>
            <p:cNvSpPr/>
            <p:nvPr/>
          </p:nvSpPr>
          <p:spPr>
            <a:xfrm>
              <a:off x="2601750" y="1612625"/>
              <a:ext cx="1033200" cy="1030200"/>
            </a:xfrm>
            <a:prstGeom prst="snip2DiagRect">
              <a:avLst>
                <a:gd fmla="val 0" name="adj1"/>
                <a:gd fmla="val 16667" name="adj2"/>
              </a:avLst>
            </a:prstGeom>
            <a:solidFill>
              <a:srgbClr val="000328">
                <a:alpha val="37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9"/>
            <p:cNvSpPr/>
            <p:nvPr/>
          </p:nvSpPr>
          <p:spPr>
            <a:xfrm>
              <a:off x="2691600" y="1709950"/>
              <a:ext cx="1033200" cy="1030200"/>
            </a:xfrm>
            <a:prstGeom prst="snip2DiagRect">
              <a:avLst>
                <a:gd fmla="val 0" name="adj1"/>
                <a:gd fmla="val 16667" name="adj2"/>
              </a:avLst>
            </a:prstGeom>
            <a:noFill/>
            <a:ln cap="flat" cmpd="sng" w="9525">
              <a:solidFill>
                <a:srgbClr val="FFFFFF"/>
              </a:solidFill>
              <a:prstDash val="solid"/>
              <a:round/>
              <a:headEnd len="sm" w="sm" type="none"/>
              <a:tailEnd len="sm" w="sm" type="none"/>
            </a:ln>
            <a:effectLst>
              <a:outerShdw blurRad="100013" rotWithShape="0" algn="bl">
                <a:srgbClr val="FFFFFF">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2" name="Google Shape;662;p79"/>
          <p:cNvCxnSpPr>
            <a:stCxn id="645" idx="0"/>
            <a:endCxn id="658" idx="2"/>
          </p:cNvCxnSpPr>
          <p:nvPr/>
        </p:nvCxnSpPr>
        <p:spPr>
          <a:xfrm flipH="1" rot="10800000">
            <a:off x="3793950" y="2773225"/>
            <a:ext cx="466200" cy="667500"/>
          </a:xfrm>
          <a:prstGeom prst="bentConnector3">
            <a:avLst>
              <a:gd fmla="val 49999" name="adj1"/>
            </a:avLst>
          </a:prstGeom>
          <a:noFill/>
          <a:ln cap="flat" cmpd="sng" w="9525">
            <a:solidFill>
              <a:schemeClr val="lt1"/>
            </a:solidFill>
            <a:prstDash val="solid"/>
            <a:round/>
            <a:headEnd len="med" w="med" type="none"/>
            <a:tailEnd len="med" w="med" type="none"/>
          </a:ln>
        </p:spPr>
      </p:cxnSp>
      <p:cxnSp>
        <p:nvCxnSpPr>
          <p:cNvPr id="663" name="Google Shape;663;p79"/>
          <p:cNvCxnSpPr>
            <a:stCxn id="647" idx="2"/>
            <a:endCxn id="661" idx="0"/>
          </p:cNvCxnSpPr>
          <p:nvPr/>
        </p:nvCxnSpPr>
        <p:spPr>
          <a:xfrm flipH="1">
            <a:off x="4942675" y="3440725"/>
            <a:ext cx="407400" cy="731100"/>
          </a:xfrm>
          <a:prstGeom prst="bentConnector3">
            <a:avLst>
              <a:gd fmla="val 49987" name="adj1"/>
            </a:avLst>
          </a:prstGeom>
          <a:noFill/>
          <a:ln cap="flat" cmpd="sng" w="9525">
            <a:solidFill>
              <a:schemeClr val="lt1"/>
            </a:solidFill>
            <a:prstDash val="solid"/>
            <a:round/>
            <a:headEnd len="med" w="med" type="none"/>
            <a:tailEnd len="med" w="med" type="none"/>
          </a:ln>
        </p:spPr>
      </p:cxnSp>
      <p:grpSp>
        <p:nvGrpSpPr>
          <p:cNvPr id="664" name="Google Shape;664;p79"/>
          <p:cNvGrpSpPr/>
          <p:nvPr/>
        </p:nvGrpSpPr>
        <p:grpSpPr>
          <a:xfrm>
            <a:off x="4393948" y="2626016"/>
            <a:ext cx="356020" cy="230770"/>
            <a:chOff x="-27728850" y="2382950"/>
            <a:chExt cx="297750" cy="193000"/>
          </a:xfrm>
        </p:grpSpPr>
        <p:sp>
          <p:nvSpPr>
            <p:cNvPr id="665" name="Google Shape;665;p79"/>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lt1"/>
            </a:solidFill>
            <a:ln>
              <a:noFill/>
            </a:ln>
            <a:effectLst>
              <a:outerShdw blurRad="57150" rotWithShape="0" algn="bl">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9"/>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lt1"/>
            </a:solidFill>
            <a:ln>
              <a:noFill/>
            </a:ln>
            <a:effectLst>
              <a:outerShdw blurRad="57150" rotWithShape="0" algn="bl">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9"/>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lt1"/>
            </a:solidFill>
            <a:ln>
              <a:noFill/>
            </a:ln>
            <a:effectLst>
              <a:outerShdw blurRad="57150" rotWithShape="0" algn="bl">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79"/>
          <p:cNvGrpSpPr/>
          <p:nvPr/>
        </p:nvGrpSpPr>
        <p:grpSpPr>
          <a:xfrm>
            <a:off x="4387001" y="3955553"/>
            <a:ext cx="369913" cy="368554"/>
            <a:chOff x="-63666550" y="2278975"/>
            <a:chExt cx="319800" cy="318625"/>
          </a:xfrm>
        </p:grpSpPr>
        <p:sp>
          <p:nvSpPr>
            <p:cNvPr id="669" name="Google Shape;669;p79"/>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1"/>
            </a:solidFill>
            <a:ln>
              <a:noFill/>
            </a:ln>
            <a:effectLst>
              <a:outerShdw blurRad="57150" rotWithShape="0" algn="bl">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9"/>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1"/>
            </a:solidFill>
            <a:ln>
              <a:noFill/>
            </a:ln>
            <a:effectLst>
              <a:outerShdw blurRad="57150" rotWithShape="0" algn="bl">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0"/>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ARMA</a:t>
            </a:r>
            <a:endParaRPr sz="3400" u="sng"/>
          </a:p>
        </p:txBody>
      </p:sp>
      <p:sp>
        <p:nvSpPr>
          <p:cNvPr id="676" name="Google Shape;676;p80"/>
          <p:cNvSpPr txBox="1"/>
          <p:nvPr/>
        </p:nvSpPr>
        <p:spPr>
          <a:xfrm>
            <a:off x="904750" y="1009800"/>
            <a:ext cx="73125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6"/>
                </a:solidFill>
                <a:latin typeface="IBM Plex Sans"/>
                <a:ea typeface="IBM Plex Sans"/>
                <a:cs typeface="IBM Plex Sans"/>
                <a:sym typeface="IBM Plex Sans"/>
              </a:rPr>
              <a:t>ARMA (Auto Regressive Moving Average) Model</a:t>
            </a:r>
            <a:endParaRPr b="1"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sz="1700">
                <a:solidFill>
                  <a:schemeClr val="accent6"/>
                </a:solidFill>
                <a:latin typeface="IBM Plex Sans"/>
                <a:ea typeface="IBM Plex Sans"/>
                <a:cs typeface="IBM Plex Sans"/>
                <a:sym typeface="IBM Plex Sans"/>
              </a:rPr>
              <a:t>This is a model that is combined from the AR and MA models. In this model, the impact of previous lags(of AR) along with the residuals(of MA) is considered for forecasting the future values of the time series. </a:t>
            </a:r>
            <a:endParaRPr b="1"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sz="1700">
                <a:solidFill>
                  <a:schemeClr val="accent6"/>
                </a:solidFill>
                <a:latin typeface="IBM Plex Sans"/>
                <a:ea typeface="IBM Plex Sans"/>
                <a:cs typeface="IBM Plex Sans"/>
                <a:sym typeface="IBM Plex Sans"/>
              </a:rPr>
              <a:t>Often this model is referred to as the ARMA(p,q) model; where:</a:t>
            </a:r>
            <a:endParaRPr b="1" sz="1700">
              <a:solidFill>
                <a:schemeClr val="accent6"/>
              </a:solidFill>
              <a:latin typeface="IBM Plex Sans"/>
              <a:ea typeface="IBM Plex Sans"/>
              <a:cs typeface="IBM Plex Sans"/>
              <a:sym typeface="IBM Plex Sans"/>
            </a:endParaRPr>
          </a:p>
          <a:p>
            <a:pPr indent="-336550" lvl="0" marL="457200" rtl="0" algn="l">
              <a:spcBef>
                <a:spcPts val="0"/>
              </a:spcBef>
              <a:spcAft>
                <a:spcPts val="0"/>
              </a:spcAft>
              <a:buClr>
                <a:schemeClr val="accent6"/>
              </a:buClr>
              <a:buSzPts val="1700"/>
              <a:buFont typeface="IBM Plex Sans"/>
              <a:buChar char="●"/>
            </a:pPr>
            <a:r>
              <a:rPr b="1" lang="en" sz="1700">
                <a:solidFill>
                  <a:schemeClr val="accent6"/>
                </a:solidFill>
                <a:latin typeface="IBM Plex Sans"/>
                <a:ea typeface="IBM Plex Sans"/>
                <a:cs typeface="IBM Plex Sans"/>
                <a:sym typeface="IBM Plex Sans"/>
              </a:rPr>
              <a:t>p is the order of the autoregressive polynomial,</a:t>
            </a:r>
            <a:endParaRPr b="1" sz="1700">
              <a:solidFill>
                <a:schemeClr val="accent6"/>
              </a:solidFill>
              <a:latin typeface="IBM Plex Sans"/>
              <a:ea typeface="IBM Plex Sans"/>
              <a:cs typeface="IBM Plex Sans"/>
              <a:sym typeface="IBM Plex Sans"/>
            </a:endParaRPr>
          </a:p>
          <a:p>
            <a:pPr indent="-336550" lvl="0" marL="457200" rtl="0" algn="l">
              <a:spcBef>
                <a:spcPts val="0"/>
              </a:spcBef>
              <a:spcAft>
                <a:spcPts val="0"/>
              </a:spcAft>
              <a:buClr>
                <a:schemeClr val="accent6"/>
              </a:buClr>
              <a:buSzPts val="1700"/>
              <a:buFont typeface="IBM Plex Sans"/>
              <a:buChar char="●"/>
            </a:pPr>
            <a:r>
              <a:rPr b="1" lang="en" sz="1700">
                <a:solidFill>
                  <a:schemeClr val="accent6"/>
                </a:solidFill>
                <a:latin typeface="IBM Plex Sans"/>
                <a:ea typeface="IBM Plex Sans"/>
                <a:cs typeface="IBM Plex Sans"/>
                <a:sym typeface="IBM Plex Sans"/>
              </a:rPr>
              <a:t>q is the order of the moving average polynomial.</a:t>
            </a:r>
            <a:endParaRPr b="1" sz="1700">
              <a:solidFill>
                <a:schemeClr val="accent6"/>
              </a:solidFill>
              <a:latin typeface="IBM Plex Sans"/>
              <a:ea typeface="IBM Plex Sans"/>
              <a:cs typeface="IBM Plex Sans"/>
              <a:sym typeface="IBM Plex Sans"/>
            </a:endParaRPr>
          </a:p>
        </p:txBody>
      </p:sp>
      <p:pic>
        <p:nvPicPr>
          <p:cNvPr id="677" name="Google Shape;677;p80"/>
          <p:cNvPicPr preferRelativeResize="0"/>
          <p:nvPr/>
        </p:nvPicPr>
        <p:blipFill rotWithShape="1">
          <a:blip r:embed="rId3">
            <a:alphaModFix/>
          </a:blip>
          <a:srcRect b="51694" l="37802" r="7781" t="30825"/>
          <a:stretch/>
        </p:blipFill>
        <p:spPr>
          <a:xfrm>
            <a:off x="1350975" y="3569450"/>
            <a:ext cx="6725149" cy="12145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1"/>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ARMA</a:t>
            </a:r>
            <a:endParaRPr sz="3400" u="sng"/>
          </a:p>
        </p:txBody>
      </p:sp>
      <p:sp>
        <p:nvSpPr>
          <p:cNvPr id="683" name="Google Shape;683;p81"/>
          <p:cNvSpPr txBox="1"/>
          <p:nvPr/>
        </p:nvSpPr>
        <p:spPr>
          <a:xfrm>
            <a:off x="719900" y="1127850"/>
            <a:ext cx="7704000" cy="36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solidFill>
                  <a:schemeClr val="accent6"/>
                </a:solidFill>
                <a:latin typeface="IBM Plex Sans"/>
                <a:ea typeface="IBM Plex Sans"/>
                <a:cs typeface="IBM Plex Sans"/>
                <a:sym typeface="IBM Plex Sans"/>
              </a:rPr>
              <a:t>Why do we need ARMA?</a:t>
            </a:r>
            <a:endParaRPr b="1" sz="2100" u="sng">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Applications. ARMA is appropriate when a system is a function of a series of unobserved shocks (the MA or moving average part) as well as its own behavior. For example, stock prices may be shocked by fundamental information as well as exhibiting technical trending and mean-reversion effects due to market participants.</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sz="2100" u="sng">
                <a:solidFill>
                  <a:schemeClr val="accent6"/>
                </a:solidFill>
                <a:latin typeface="IBM Plex Sans"/>
                <a:ea typeface="IBM Plex Sans"/>
                <a:cs typeface="IBM Plex Sans"/>
                <a:sym typeface="IBM Plex Sans"/>
              </a:rPr>
              <a:t>Why ARMA model is particularly useful for financial time series data?</a:t>
            </a:r>
            <a:endParaRPr b="1" sz="2100" u="sng">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ARMA models are of particular use for financial series due to their flexibility. They are fairly simple to estimate, can often produce reasonable forecasts, and most importantly, they require no knowledge of any structural variables that might be required for more “traditional” econometric analysis.</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u="sng"/>
              <a:t>When</a:t>
            </a:r>
            <a:r>
              <a:rPr lang="en" sz="3200" u="sng"/>
              <a:t> To Use Time Series Forecasting?</a:t>
            </a:r>
            <a:endParaRPr sz="3200" u="sng"/>
          </a:p>
        </p:txBody>
      </p:sp>
      <p:sp>
        <p:nvSpPr>
          <p:cNvPr id="178" name="Google Shape;178;p19"/>
          <p:cNvSpPr txBox="1"/>
          <p:nvPr/>
        </p:nvSpPr>
        <p:spPr>
          <a:xfrm>
            <a:off x="818000" y="1499675"/>
            <a:ext cx="71637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accent6"/>
              </a:buClr>
              <a:buSzPts val="2000"/>
              <a:buFont typeface="IBM Plex Sans"/>
              <a:buChar char="●"/>
            </a:pPr>
            <a:r>
              <a:rPr lang="en" sz="2000">
                <a:solidFill>
                  <a:schemeClr val="accent6"/>
                </a:solidFill>
                <a:latin typeface="IBM Plex Sans"/>
                <a:ea typeface="IBM Plex Sans"/>
                <a:cs typeface="IBM Plex Sans"/>
                <a:sym typeface="IBM Plex Sans"/>
              </a:rPr>
              <a:t>When </a:t>
            </a:r>
            <a:r>
              <a:rPr lang="en" sz="2000">
                <a:solidFill>
                  <a:schemeClr val="accent6"/>
                </a:solidFill>
                <a:latin typeface="IBM Plex Sans"/>
                <a:ea typeface="IBM Plex Sans"/>
                <a:cs typeface="IBM Plex Sans"/>
                <a:sym typeface="IBM Plex Sans"/>
              </a:rPr>
              <a:t> the data are stationary (A stationary process has the property that the mean, variance and autocorrelation structure do not change over time.)</a:t>
            </a:r>
            <a:endParaRPr sz="2000">
              <a:solidFill>
                <a:schemeClr val="accent6"/>
              </a:solidFill>
              <a:latin typeface="IBM Plex Sans"/>
              <a:ea typeface="IBM Plex Sans"/>
              <a:cs typeface="IBM Plex Sans"/>
              <a:sym typeface="IBM Plex Sans"/>
            </a:endParaRPr>
          </a:p>
          <a:p>
            <a:pPr indent="0" lvl="0" marL="457200" rtl="0" algn="l">
              <a:spcBef>
                <a:spcPts val="0"/>
              </a:spcBef>
              <a:spcAft>
                <a:spcPts val="0"/>
              </a:spcAft>
              <a:buNone/>
            </a:pPr>
            <a:r>
              <a:t/>
            </a:r>
            <a:endParaRPr sz="2000">
              <a:solidFill>
                <a:schemeClr val="accent6"/>
              </a:solidFill>
              <a:latin typeface="IBM Plex Sans"/>
              <a:ea typeface="IBM Plex Sans"/>
              <a:cs typeface="IBM Plex Sans"/>
              <a:sym typeface="IBM Plex Sans"/>
            </a:endParaRPr>
          </a:p>
          <a:p>
            <a:pPr indent="-355600" lvl="0" marL="457200" rtl="0" algn="l">
              <a:spcBef>
                <a:spcPts val="0"/>
              </a:spcBef>
              <a:spcAft>
                <a:spcPts val="0"/>
              </a:spcAft>
              <a:buClr>
                <a:schemeClr val="accent6"/>
              </a:buClr>
              <a:buSzPts val="2000"/>
              <a:buFont typeface="IBM Plex Sans"/>
              <a:buChar char="●"/>
            </a:pPr>
            <a:r>
              <a:rPr lang="en" sz="2000">
                <a:solidFill>
                  <a:schemeClr val="accent6"/>
                </a:solidFill>
                <a:latin typeface="IBM Plex Sans"/>
                <a:ea typeface="IBM Plex Sans"/>
                <a:cs typeface="IBM Plex Sans"/>
                <a:sym typeface="IBM Plex Sans"/>
              </a:rPr>
              <a:t>When we have dynamic and adequate data</a:t>
            </a:r>
            <a:endParaRPr sz="2000">
              <a:solidFill>
                <a:schemeClr val="accent6"/>
              </a:solidFill>
              <a:latin typeface="IBM Plex Sans"/>
              <a:ea typeface="IBM Plex Sans"/>
              <a:cs typeface="IBM Plex Sans"/>
              <a:sym typeface="IBM Plex Sans"/>
            </a:endParaRPr>
          </a:p>
          <a:p>
            <a:pPr indent="0" lvl="0" marL="457200" rtl="0" algn="l">
              <a:spcBef>
                <a:spcPts val="0"/>
              </a:spcBef>
              <a:spcAft>
                <a:spcPts val="0"/>
              </a:spcAft>
              <a:buNone/>
            </a:pPr>
            <a:r>
              <a:t/>
            </a:r>
            <a:endParaRPr sz="2000">
              <a:solidFill>
                <a:schemeClr val="accent6"/>
              </a:solidFill>
              <a:latin typeface="IBM Plex Sans"/>
              <a:ea typeface="IBM Plex Sans"/>
              <a:cs typeface="IBM Plex Sans"/>
              <a:sym typeface="IBM Plex Sans"/>
            </a:endParaRPr>
          </a:p>
          <a:p>
            <a:pPr indent="-355600" lvl="0" marL="457200" rtl="0" algn="l">
              <a:spcBef>
                <a:spcPts val="0"/>
              </a:spcBef>
              <a:spcAft>
                <a:spcPts val="0"/>
              </a:spcAft>
              <a:buClr>
                <a:schemeClr val="accent6"/>
              </a:buClr>
              <a:buSzPts val="2000"/>
              <a:buFont typeface="IBM Plex Sans"/>
              <a:buChar char="●"/>
            </a:pPr>
            <a:r>
              <a:rPr lang="en" sz="2000">
                <a:solidFill>
                  <a:schemeClr val="accent6"/>
                </a:solidFill>
                <a:latin typeface="IBM Plex Sans"/>
                <a:ea typeface="IBM Plex Sans"/>
                <a:cs typeface="IBM Plex Sans"/>
                <a:sym typeface="IBM Plex Sans"/>
              </a:rPr>
              <a:t>When we have  a time horizon—a fixed point in time where a process (like the forecast) ends. </a:t>
            </a:r>
            <a:endParaRPr sz="2000">
              <a:solidFill>
                <a:schemeClr val="accent6"/>
              </a:solidFill>
              <a:latin typeface="IBM Plex Sans"/>
              <a:ea typeface="IBM Plex Sans"/>
              <a:cs typeface="IBM Plex Sans"/>
              <a:sym typeface="IBM Plex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2"/>
          <p:cNvSpPr txBox="1"/>
          <p:nvPr>
            <p:ph type="title"/>
          </p:nvPr>
        </p:nvSpPr>
        <p:spPr>
          <a:xfrm>
            <a:off x="794350" y="1825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689" name="Google Shape;689;p82"/>
          <p:cNvPicPr preferRelativeResize="0"/>
          <p:nvPr/>
        </p:nvPicPr>
        <p:blipFill rotWithShape="1">
          <a:blip r:embed="rId3">
            <a:alphaModFix/>
          </a:blip>
          <a:srcRect b="54930" l="27061" r="29805" t="21116"/>
          <a:stretch/>
        </p:blipFill>
        <p:spPr>
          <a:xfrm>
            <a:off x="879975" y="2949775"/>
            <a:ext cx="5239576" cy="1635974"/>
          </a:xfrm>
          <a:prstGeom prst="rect">
            <a:avLst/>
          </a:prstGeom>
          <a:noFill/>
          <a:ln>
            <a:noFill/>
          </a:ln>
        </p:spPr>
      </p:pic>
      <p:sp>
        <p:nvSpPr>
          <p:cNvPr id="690" name="Google Shape;690;p82"/>
          <p:cNvSpPr txBox="1"/>
          <p:nvPr/>
        </p:nvSpPr>
        <p:spPr>
          <a:xfrm>
            <a:off x="879975" y="409000"/>
            <a:ext cx="74613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6"/>
                </a:solidFill>
                <a:latin typeface="IBM Plex Sans"/>
                <a:ea typeface="IBM Plex Sans"/>
                <a:cs typeface="IBM Plex Sans"/>
                <a:sym typeface="IBM Plex Sans"/>
              </a:rPr>
              <a:t>Note - </a:t>
            </a:r>
            <a:endParaRPr b="1"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b="1" lang="en" sz="1700">
                <a:solidFill>
                  <a:schemeClr val="accent6"/>
                </a:solidFill>
                <a:latin typeface="IBM Plex Sans"/>
                <a:ea typeface="IBM Plex Sans"/>
                <a:cs typeface="IBM Plex Sans"/>
                <a:sym typeface="IBM Plex Sans"/>
              </a:rPr>
              <a:t>Let's assume that we consider only 1 significant value from the AR model and likewise 1 significant value from the MA model. So the ARMA model will be obtained from the combined values of the other two models will be of the order of ARMA(1,1).</a:t>
            </a:r>
            <a:endParaRPr b="1" sz="1700">
              <a:solidFill>
                <a:schemeClr val="accent6"/>
              </a:solidFill>
              <a:latin typeface="IBM Plex Sans"/>
              <a:ea typeface="IBM Plex Sans"/>
              <a:cs typeface="IBM Plex Sans"/>
              <a:sym typeface="IBM Plex Sans"/>
            </a:endParaRPr>
          </a:p>
        </p:txBody>
      </p:sp>
      <p:sp>
        <p:nvSpPr>
          <p:cNvPr id="691" name="Google Shape;691;p82"/>
          <p:cNvSpPr txBox="1"/>
          <p:nvPr/>
        </p:nvSpPr>
        <p:spPr>
          <a:xfrm>
            <a:off x="6630775" y="3123275"/>
            <a:ext cx="1995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IBM Plex Sans"/>
                <a:ea typeface="IBM Plex Sans"/>
                <a:cs typeface="IBM Plex Sans"/>
                <a:sym typeface="IBM Plex Sans"/>
              </a:rPr>
              <a:t>Imported library and loaded DrugSales Data .</a:t>
            </a:r>
            <a:endParaRPr b="1" sz="1500">
              <a:latin typeface="IBM Plex Sans"/>
              <a:ea typeface="IBM Plex Sans"/>
              <a:cs typeface="IBM Plex Sans"/>
              <a:sym typeface="IBM Plex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3"/>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697" name="Google Shape;697;p83"/>
          <p:cNvPicPr preferRelativeResize="0"/>
          <p:nvPr/>
        </p:nvPicPr>
        <p:blipFill rotWithShape="1">
          <a:blip r:embed="rId3">
            <a:alphaModFix/>
          </a:blip>
          <a:srcRect b="8319" l="27247" r="31988" t="45713"/>
          <a:stretch/>
        </p:blipFill>
        <p:spPr>
          <a:xfrm>
            <a:off x="1127849" y="1425299"/>
            <a:ext cx="5102799" cy="32348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4"/>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Implementation in Python </a:t>
            </a:r>
            <a:endParaRPr sz="3400" u="sng"/>
          </a:p>
        </p:txBody>
      </p:sp>
      <p:pic>
        <p:nvPicPr>
          <p:cNvPr id="703" name="Google Shape;703;p84"/>
          <p:cNvPicPr preferRelativeResize="0"/>
          <p:nvPr/>
        </p:nvPicPr>
        <p:blipFill rotWithShape="1">
          <a:blip r:embed="rId3">
            <a:alphaModFix/>
          </a:blip>
          <a:srcRect b="41014" l="23967" r="35812" t="26292"/>
          <a:stretch/>
        </p:blipFill>
        <p:spPr>
          <a:xfrm>
            <a:off x="1028700" y="1425300"/>
            <a:ext cx="5749450" cy="2627526"/>
          </a:xfrm>
          <a:prstGeom prst="rect">
            <a:avLst/>
          </a:prstGeom>
          <a:noFill/>
          <a:ln>
            <a:noFill/>
          </a:ln>
        </p:spPr>
      </p:pic>
      <p:sp>
        <p:nvSpPr>
          <p:cNvPr id="704" name="Google Shape;704;p84"/>
          <p:cNvSpPr txBox="1"/>
          <p:nvPr/>
        </p:nvSpPr>
        <p:spPr>
          <a:xfrm>
            <a:off x="6850025" y="1671000"/>
            <a:ext cx="2021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When AR and MA are combined , it predict the range of 21 and observing our previous </a:t>
            </a:r>
            <a:r>
              <a:rPr lang="en" sz="1500">
                <a:solidFill>
                  <a:schemeClr val="accent6"/>
                </a:solidFill>
                <a:latin typeface="IBM Plex Sans Medium"/>
                <a:ea typeface="IBM Plex Sans Medium"/>
                <a:cs typeface="IBM Plex Sans Medium"/>
                <a:sym typeface="IBM Plex Sans Medium"/>
              </a:rPr>
              <a:t>graph</a:t>
            </a:r>
            <a:r>
              <a:rPr lang="en" sz="1500">
                <a:solidFill>
                  <a:schemeClr val="accent6"/>
                </a:solidFill>
                <a:latin typeface="IBM Plex Sans Medium"/>
                <a:ea typeface="IBM Plex Sans Medium"/>
                <a:cs typeface="IBM Plex Sans Medium"/>
                <a:sym typeface="IBM Plex Sans Medium"/>
              </a:rPr>
              <a:t> of original data , you can say its a good prediction.</a:t>
            </a:r>
            <a:endParaRPr sz="15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5"/>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ARIMA</a:t>
            </a:r>
            <a:endParaRPr sz="3400" u="sng"/>
          </a:p>
        </p:txBody>
      </p:sp>
      <p:sp>
        <p:nvSpPr>
          <p:cNvPr id="710" name="Google Shape;710;p85"/>
          <p:cNvSpPr txBox="1"/>
          <p:nvPr/>
        </p:nvSpPr>
        <p:spPr>
          <a:xfrm>
            <a:off x="867575" y="1239400"/>
            <a:ext cx="74241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Medium"/>
                <a:ea typeface="IBM Plex Sans Medium"/>
                <a:cs typeface="IBM Plex Sans Medium"/>
                <a:sym typeface="IBM Plex Sans Medium"/>
              </a:rPr>
              <a:t>The ARIMA model is quite similar to the ARMA model other than the fact that it includes one more factor known as Integrated( I ) i.e. differencing which stands for I in the ARIMA model. So in short ARIMA model is a combination of a number of differences already applied on the model in order to make it stationary, the number of previous lags along with residuals errors in order to forecast future values.</a:t>
            </a:r>
            <a:endParaRPr sz="17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7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700">
                <a:solidFill>
                  <a:schemeClr val="accent6"/>
                </a:solidFill>
                <a:latin typeface="IBM Plex Sans Medium"/>
                <a:ea typeface="IBM Plex Sans Medium"/>
                <a:cs typeface="IBM Plex Sans Medium"/>
                <a:sym typeface="IBM Plex Sans Medium"/>
              </a:rPr>
              <a:t>ARIMA models include parameters to account for season and trend (like using dummy variables for days of the week and differencing), but also allow for the inclusion of autoregressive and/or moving average terms to deal with the autocorrelation imbedded in the data. By using the appropriate ARIMA model, we can further increase the accuracy of the forecast.</a:t>
            </a:r>
            <a:endParaRPr sz="17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6"/>
          <p:cNvSpPr txBox="1"/>
          <p:nvPr>
            <p:ph type="title"/>
          </p:nvPr>
        </p:nvSpPr>
        <p:spPr>
          <a:xfrm>
            <a:off x="720000" y="437100"/>
            <a:ext cx="7704000" cy="11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Difference between </a:t>
            </a:r>
            <a:r>
              <a:rPr lang="en" sz="3400" u="sng"/>
              <a:t>ARIMA &amp; ARMA?</a:t>
            </a:r>
            <a:endParaRPr sz="3400" u="sng"/>
          </a:p>
        </p:txBody>
      </p:sp>
      <p:sp>
        <p:nvSpPr>
          <p:cNvPr id="716" name="Google Shape;716;p86"/>
          <p:cNvSpPr txBox="1"/>
          <p:nvPr/>
        </p:nvSpPr>
        <p:spPr>
          <a:xfrm>
            <a:off x="929550" y="1264175"/>
            <a:ext cx="7324800" cy="364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450">
                <a:solidFill>
                  <a:schemeClr val="accent6"/>
                </a:solidFill>
                <a:latin typeface="IBM Plex Sans SemiBold"/>
                <a:ea typeface="IBM Plex Sans SemiBold"/>
                <a:cs typeface="IBM Plex Sans SemiBold"/>
                <a:sym typeface="IBM Plex Sans SemiBold"/>
              </a:rPr>
              <a:t>The two models share many similarities. In fact, the AR and MA components are identical, combining a general autoregressive model AR(p) and general moving average model MA(q). AR(p) makes predictions using previous values of the </a:t>
            </a:r>
            <a:r>
              <a:rPr lang="en" sz="1450">
                <a:solidFill>
                  <a:schemeClr val="accent6"/>
                </a:solidFill>
                <a:uFill>
                  <a:noFill/>
                </a:uFill>
                <a:latin typeface="IBM Plex Sans SemiBold"/>
                <a:ea typeface="IBM Plex Sans SemiBold"/>
                <a:cs typeface="IBM Plex Sans SemiBold"/>
                <a:sym typeface="IBM Plex Sans SemiBold"/>
                <a:hlinkClick r:id="rId3">
                  <a:extLst>
                    <a:ext uri="{A12FA001-AC4F-418D-AE19-62706E023703}">
                      <ahyp:hlinkClr val="tx"/>
                    </a:ext>
                  </a:extLst>
                </a:hlinkClick>
              </a:rPr>
              <a:t>dependent variable</a:t>
            </a:r>
            <a:r>
              <a:rPr lang="en" sz="1450">
                <a:solidFill>
                  <a:schemeClr val="accent6"/>
                </a:solidFill>
                <a:latin typeface="IBM Plex Sans SemiBold"/>
                <a:ea typeface="IBM Plex Sans SemiBold"/>
                <a:cs typeface="IBM Plex Sans SemiBold"/>
                <a:sym typeface="IBM Plex Sans SemiBold"/>
              </a:rPr>
              <a:t>. MA(q) makes predictions using the series mean and previous errors.</a:t>
            </a:r>
            <a:endParaRPr sz="1450">
              <a:solidFill>
                <a:schemeClr val="accent6"/>
              </a:solidFill>
              <a:latin typeface="IBM Plex Sans SemiBold"/>
              <a:ea typeface="IBM Plex Sans SemiBold"/>
              <a:cs typeface="IBM Plex Sans SemiBold"/>
              <a:sym typeface="IBM Plex Sans SemiBold"/>
            </a:endParaRPr>
          </a:p>
          <a:p>
            <a:pPr indent="0" lvl="0" marL="0" rtl="0" algn="l">
              <a:lnSpc>
                <a:spcPct val="115000"/>
              </a:lnSpc>
              <a:spcBef>
                <a:spcPts val="1600"/>
              </a:spcBef>
              <a:spcAft>
                <a:spcPts val="0"/>
              </a:spcAft>
              <a:buNone/>
            </a:pPr>
            <a:r>
              <a:rPr lang="en" sz="1450">
                <a:solidFill>
                  <a:schemeClr val="accent6"/>
                </a:solidFill>
                <a:latin typeface="IBM Plex Sans SemiBold"/>
                <a:ea typeface="IBM Plex Sans SemiBold"/>
                <a:cs typeface="IBM Plex Sans SemiBold"/>
                <a:sym typeface="IBM Plex Sans SemiBold"/>
              </a:rPr>
              <a:t>What sets ARMA and ARIMA apart is </a:t>
            </a:r>
            <a:r>
              <a:rPr i="1" lang="en" sz="1450">
                <a:solidFill>
                  <a:schemeClr val="accent6"/>
                </a:solidFill>
                <a:uFill>
                  <a:noFill/>
                </a:uFill>
                <a:latin typeface="IBM Plex Sans SemiBold"/>
                <a:ea typeface="IBM Plex Sans SemiBold"/>
                <a:cs typeface="IBM Plex Sans SemiBold"/>
                <a:sym typeface="IBM Plex Sans SemiBold"/>
                <a:hlinkClick r:id="rId4">
                  <a:extLst>
                    <a:ext uri="{A12FA001-AC4F-418D-AE19-62706E023703}">
                      <ahyp:hlinkClr val="tx"/>
                    </a:ext>
                  </a:extLst>
                </a:hlinkClick>
              </a:rPr>
              <a:t>differencing</a:t>
            </a:r>
            <a:r>
              <a:rPr lang="en" sz="1450">
                <a:solidFill>
                  <a:schemeClr val="accent6"/>
                </a:solidFill>
                <a:latin typeface="IBM Plex Sans SemiBold"/>
                <a:ea typeface="IBM Plex Sans SemiBold"/>
                <a:cs typeface="IBM Plex Sans SemiBold"/>
                <a:sym typeface="IBM Plex Sans SemiBold"/>
              </a:rPr>
              <a:t>. An ARMA model is a stationary model; If your model isn’t stationary, then you can achieve stationarity by taking a series of differences. The “I” in the ARIMA model stands for integrated; It is a measure of how many non-seasonal differences are needed to achieve stationarity. If no differencing is involved in the model, then it becomes simply an ARMA.</a:t>
            </a:r>
            <a:endParaRPr sz="1450">
              <a:solidFill>
                <a:schemeClr val="accent6"/>
              </a:solidFill>
              <a:latin typeface="IBM Plex Sans SemiBold"/>
              <a:ea typeface="IBM Plex Sans SemiBold"/>
              <a:cs typeface="IBM Plex Sans SemiBold"/>
              <a:sym typeface="IBM Plex Sans SemiBold"/>
            </a:endParaRPr>
          </a:p>
          <a:p>
            <a:pPr indent="0" lvl="0" marL="0" rtl="0" algn="l">
              <a:lnSpc>
                <a:spcPct val="115000"/>
              </a:lnSpc>
              <a:spcBef>
                <a:spcPts val="1600"/>
              </a:spcBef>
              <a:spcAft>
                <a:spcPts val="1600"/>
              </a:spcAft>
              <a:buNone/>
            </a:pPr>
            <a:r>
              <a:rPr lang="en" sz="1450">
                <a:solidFill>
                  <a:schemeClr val="accent6"/>
                </a:solidFill>
                <a:latin typeface="IBM Plex Sans SemiBold"/>
                <a:ea typeface="IBM Plex Sans SemiBold"/>
                <a:cs typeface="IBM Plex Sans SemiBold"/>
                <a:sym typeface="IBM Plex Sans SemiBold"/>
              </a:rPr>
              <a:t>A model with a </a:t>
            </a:r>
            <a:r>
              <a:rPr i="1" lang="en" sz="1450">
                <a:solidFill>
                  <a:schemeClr val="accent6"/>
                </a:solidFill>
                <a:latin typeface="IBM Plex Sans SemiBold"/>
                <a:ea typeface="IBM Plex Sans SemiBold"/>
                <a:cs typeface="IBM Plex Sans SemiBold"/>
                <a:sym typeface="IBM Plex Sans SemiBold"/>
              </a:rPr>
              <a:t>d</a:t>
            </a:r>
            <a:r>
              <a:rPr lang="en" sz="1450">
                <a:solidFill>
                  <a:schemeClr val="accent6"/>
                </a:solidFill>
                <a:latin typeface="IBM Plex Sans SemiBold"/>
                <a:ea typeface="IBM Plex Sans SemiBold"/>
                <a:cs typeface="IBM Plex Sans SemiBold"/>
                <a:sym typeface="IBM Plex Sans SemiBold"/>
              </a:rPr>
              <a:t>th difference to fit and ARMA(p,q) model is called an ARIMA process of order (p,d,q).</a:t>
            </a:r>
            <a:endParaRPr sz="1450">
              <a:solidFill>
                <a:schemeClr val="accent6"/>
              </a:solidFill>
              <a:latin typeface="IBM Plex Sans SemiBold"/>
              <a:ea typeface="IBM Plex Sans SemiBold"/>
              <a:cs typeface="IBM Plex Sans SemiBold"/>
              <a:sym typeface="IBM Plex Sans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7"/>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Applications of </a:t>
            </a:r>
            <a:r>
              <a:rPr lang="en" sz="3400" u="sng"/>
              <a:t>ARIMA</a:t>
            </a:r>
            <a:endParaRPr sz="3400" u="sng"/>
          </a:p>
        </p:txBody>
      </p:sp>
      <p:sp>
        <p:nvSpPr>
          <p:cNvPr id="722" name="Google Shape;722;p87"/>
          <p:cNvSpPr txBox="1"/>
          <p:nvPr/>
        </p:nvSpPr>
        <p:spPr>
          <a:xfrm>
            <a:off x="1152625" y="2045000"/>
            <a:ext cx="708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6"/>
              </a:solidFill>
              <a:latin typeface="IBM Plex Sans Medium"/>
              <a:ea typeface="IBM Plex Sans Medium"/>
              <a:cs typeface="IBM Plex Sans Medium"/>
              <a:sym typeface="IBM Plex Sans Medium"/>
            </a:endParaRPr>
          </a:p>
        </p:txBody>
      </p:sp>
      <p:sp>
        <p:nvSpPr>
          <p:cNvPr id="723" name="Google Shape;723;p87"/>
          <p:cNvSpPr txBox="1"/>
          <p:nvPr/>
        </p:nvSpPr>
        <p:spPr>
          <a:xfrm>
            <a:off x="1254000" y="1317850"/>
            <a:ext cx="71700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In business and finance, the ARIMA model can be used to forecast future quantities (or even prices) based on historical data. Therefore, for the model to be reliable, the data must be reliable and must show a relatively long time span over which it’s been collected. Some of the applications of the ARIMA model in business are listed below:</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700">
              <a:solidFill>
                <a:schemeClr val="accent6"/>
              </a:solidFill>
              <a:latin typeface="IBM Plex Sans"/>
              <a:ea typeface="IBM Plex Sans"/>
              <a:cs typeface="IBM Plex Sans"/>
              <a:sym typeface="IBM Plex Sans"/>
            </a:endParaRPr>
          </a:p>
          <a:p>
            <a:pPr indent="-336550" lvl="0" marL="457200" rtl="0" algn="l">
              <a:spcBef>
                <a:spcPts val="0"/>
              </a:spcBef>
              <a:spcAft>
                <a:spcPts val="0"/>
              </a:spcAft>
              <a:buClr>
                <a:schemeClr val="accent6"/>
              </a:buClr>
              <a:buSzPts val="1700"/>
              <a:buFont typeface="IBM Plex Sans"/>
              <a:buChar char="●"/>
            </a:pPr>
            <a:r>
              <a:rPr lang="en" sz="1700">
                <a:solidFill>
                  <a:schemeClr val="accent6"/>
                </a:solidFill>
                <a:latin typeface="IBM Plex Sans"/>
                <a:ea typeface="IBM Plex Sans"/>
                <a:cs typeface="IBM Plex Sans"/>
                <a:sym typeface="IBM Plex Sans"/>
              </a:rPr>
              <a:t>Forecasting the quantity of a good needed for the next time period based on historical data.</a:t>
            </a:r>
            <a:endParaRPr sz="1700">
              <a:solidFill>
                <a:schemeClr val="accent6"/>
              </a:solidFill>
              <a:latin typeface="IBM Plex Sans"/>
              <a:ea typeface="IBM Plex Sans"/>
              <a:cs typeface="IBM Plex Sans"/>
              <a:sym typeface="IBM Plex Sans"/>
            </a:endParaRPr>
          </a:p>
          <a:p>
            <a:pPr indent="-336550" lvl="0" marL="457200" rtl="0" algn="l">
              <a:spcBef>
                <a:spcPts val="0"/>
              </a:spcBef>
              <a:spcAft>
                <a:spcPts val="0"/>
              </a:spcAft>
              <a:buClr>
                <a:schemeClr val="accent6"/>
              </a:buClr>
              <a:buSzPts val="1700"/>
              <a:buFont typeface="IBM Plex Sans"/>
              <a:buChar char="●"/>
            </a:pPr>
            <a:r>
              <a:rPr lang="en" sz="1700">
                <a:solidFill>
                  <a:schemeClr val="accent6"/>
                </a:solidFill>
                <a:latin typeface="IBM Plex Sans"/>
                <a:ea typeface="IBM Plex Sans"/>
                <a:cs typeface="IBM Plex Sans"/>
                <a:sym typeface="IBM Plex Sans"/>
              </a:rPr>
              <a:t>Forecasting sales and interpreting seasonal changes in sales</a:t>
            </a:r>
            <a:endParaRPr sz="1700">
              <a:solidFill>
                <a:schemeClr val="accent6"/>
              </a:solidFill>
              <a:latin typeface="IBM Plex Sans"/>
              <a:ea typeface="IBM Plex Sans"/>
              <a:cs typeface="IBM Plex Sans"/>
              <a:sym typeface="IBM Plex Sans"/>
            </a:endParaRPr>
          </a:p>
          <a:p>
            <a:pPr indent="-336550" lvl="0" marL="457200" rtl="0" algn="l">
              <a:spcBef>
                <a:spcPts val="0"/>
              </a:spcBef>
              <a:spcAft>
                <a:spcPts val="0"/>
              </a:spcAft>
              <a:buClr>
                <a:schemeClr val="accent6"/>
              </a:buClr>
              <a:buSzPts val="1700"/>
              <a:buFont typeface="IBM Plex Sans"/>
              <a:buChar char="●"/>
            </a:pPr>
            <a:r>
              <a:rPr lang="en" sz="1700">
                <a:solidFill>
                  <a:schemeClr val="accent6"/>
                </a:solidFill>
                <a:latin typeface="IBM Plex Sans"/>
                <a:ea typeface="IBM Plex Sans"/>
                <a:cs typeface="IBM Plex Sans"/>
                <a:sym typeface="IBM Plex Sans"/>
              </a:rPr>
              <a:t>Estimating the impact of marketing events, new product launches, and so on.</a:t>
            </a:r>
            <a:endParaRPr sz="1700">
              <a:solidFill>
                <a:schemeClr val="accent6"/>
              </a:solidFill>
              <a:latin typeface="IBM Plex Sans"/>
              <a:ea typeface="IBM Plex Sans"/>
              <a:cs typeface="IBM Plex Sans"/>
              <a:sym typeface="IBM Plex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8"/>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Working of ARIMA</a:t>
            </a:r>
            <a:endParaRPr sz="3400" u="sng"/>
          </a:p>
        </p:txBody>
      </p:sp>
      <p:sp>
        <p:nvSpPr>
          <p:cNvPr id="729" name="Google Shape;729;p88"/>
          <p:cNvSpPr txBox="1"/>
          <p:nvPr/>
        </p:nvSpPr>
        <p:spPr>
          <a:xfrm>
            <a:off x="1152625" y="2045000"/>
            <a:ext cx="708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6"/>
              </a:solidFill>
              <a:latin typeface="IBM Plex Sans Medium"/>
              <a:ea typeface="IBM Plex Sans Medium"/>
              <a:cs typeface="IBM Plex Sans Medium"/>
              <a:sym typeface="IBM Plex Sans Medium"/>
            </a:endParaRPr>
          </a:p>
        </p:txBody>
      </p:sp>
      <p:sp>
        <p:nvSpPr>
          <p:cNvPr id="730" name="Google Shape;730;p88"/>
          <p:cNvSpPr txBox="1"/>
          <p:nvPr/>
        </p:nvSpPr>
        <p:spPr>
          <a:xfrm>
            <a:off x="1044450" y="1327650"/>
            <a:ext cx="6930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To understand how an ARIMA model functions, there are three terms within the name that you will need to better understand:</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330200" lvl="0" marL="457200" rtl="0" algn="l">
              <a:spcBef>
                <a:spcPts val="0"/>
              </a:spcBef>
              <a:spcAft>
                <a:spcPts val="0"/>
              </a:spcAft>
              <a:buClr>
                <a:schemeClr val="accent6"/>
              </a:buClr>
              <a:buSzPts val="1600"/>
              <a:buFont typeface="IBM Plex Sans"/>
              <a:buChar char="●"/>
            </a:pPr>
            <a:r>
              <a:rPr lang="en" sz="1600">
                <a:solidFill>
                  <a:schemeClr val="accent6"/>
                </a:solidFill>
                <a:latin typeface="IBM Plex Sans"/>
                <a:ea typeface="IBM Plex Sans"/>
                <a:cs typeface="IBM Plex Sans"/>
                <a:sym typeface="IBM Plex Sans"/>
              </a:rPr>
              <a:t>AutoRegressive - AR(p) is a regression model with lagged values of y, until p-th time in the past, as predictors. Here, p = the number of lagged observations in the model, ε is white noise at time t, c is a constant and φs are parameters.</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p:txBody>
      </p:sp>
      <p:pic>
        <p:nvPicPr>
          <p:cNvPr id="731" name="Google Shape;731;p88"/>
          <p:cNvPicPr preferRelativeResize="0"/>
          <p:nvPr/>
        </p:nvPicPr>
        <p:blipFill rotWithShape="1">
          <a:blip r:embed="rId3">
            <a:alphaModFix/>
          </a:blip>
          <a:srcRect b="0" l="23635" r="27409" t="0"/>
          <a:stretch/>
        </p:blipFill>
        <p:spPr>
          <a:xfrm>
            <a:off x="2346138" y="3370275"/>
            <a:ext cx="4327224" cy="5083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9"/>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Working of ARIMA</a:t>
            </a:r>
            <a:endParaRPr sz="3400" u="sng"/>
          </a:p>
        </p:txBody>
      </p:sp>
      <p:sp>
        <p:nvSpPr>
          <p:cNvPr id="737" name="Google Shape;737;p89"/>
          <p:cNvSpPr txBox="1"/>
          <p:nvPr/>
        </p:nvSpPr>
        <p:spPr>
          <a:xfrm>
            <a:off x="771938" y="1248375"/>
            <a:ext cx="70893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Font typeface="IBM Plex Sans"/>
              <a:buChar char="●"/>
            </a:pPr>
            <a:r>
              <a:rPr lang="en" sz="1600">
                <a:solidFill>
                  <a:schemeClr val="accent6"/>
                </a:solidFill>
                <a:latin typeface="IBM Plex Sans"/>
                <a:ea typeface="IBM Plex Sans"/>
                <a:cs typeface="IBM Plex Sans"/>
                <a:sym typeface="IBM Plex Sans"/>
              </a:rPr>
              <a:t>Integrated I(d) - The difference is taken d times until the original series becomes stationary. A stationary time series is one whose properties do not depend on the time at which the series is observed.</a:t>
            </a:r>
            <a:endParaRPr sz="1600">
              <a:solidFill>
                <a:schemeClr val="accent6"/>
              </a:solidFill>
              <a:latin typeface="IBM Plex Sans"/>
              <a:ea typeface="IBM Plex Sans"/>
              <a:cs typeface="IBM Plex Sans"/>
              <a:sym typeface="IBM Plex Sans"/>
            </a:endParaRPr>
          </a:p>
        </p:txBody>
      </p:sp>
      <p:pic>
        <p:nvPicPr>
          <p:cNvPr id="738" name="Google Shape;738;p89"/>
          <p:cNvPicPr preferRelativeResize="0"/>
          <p:nvPr/>
        </p:nvPicPr>
        <p:blipFill rotWithShape="1">
          <a:blip r:embed="rId3">
            <a:alphaModFix/>
          </a:blip>
          <a:srcRect b="0" l="18271" r="31393" t="0"/>
          <a:stretch/>
        </p:blipFill>
        <p:spPr>
          <a:xfrm>
            <a:off x="2015300" y="2282100"/>
            <a:ext cx="4602574" cy="2270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0"/>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Working of ARIMA</a:t>
            </a:r>
            <a:endParaRPr sz="3400" u="sng"/>
          </a:p>
        </p:txBody>
      </p:sp>
      <p:sp>
        <p:nvSpPr>
          <p:cNvPr id="744" name="Google Shape;744;p90"/>
          <p:cNvSpPr txBox="1"/>
          <p:nvPr/>
        </p:nvSpPr>
        <p:spPr>
          <a:xfrm>
            <a:off x="1152625" y="2045000"/>
            <a:ext cx="708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6"/>
              </a:solidFill>
              <a:latin typeface="IBM Plex Sans Medium"/>
              <a:ea typeface="IBM Plex Sans Medium"/>
              <a:cs typeface="IBM Plex Sans Medium"/>
              <a:sym typeface="IBM Plex Sans Medium"/>
            </a:endParaRPr>
          </a:p>
        </p:txBody>
      </p:sp>
      <p:sp>
        <p:nvSpPr>
          <p:cNvPr id="745" name="Google Shape;745;p90"/>
          <p:cNvSpPr txBox="1"/>
          <p:nvPr/>
        </p:nvSpPr>
        <p:spPr>
          <a:xfrm>
            <a:off x="720000" y="1241800"/>
            <a:ext cx="71883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6"/>
              </a:buClr>
              <a:buSzPts val="1800"/>
              <a:buFont typeface="IBM Plex Sans"/>
              <a:buChar char="●"/>
            </a:pPr>
            <a:r>
              <a:rPr lang="en" sz="1800">
                <a:solidFill>
                  <a:schemeClr val="accent6"/>
                </a:solidFill>
                <a:latin typeface="IBM Plex Sans"/>
                <a:ea typeface="IBM Plex Sans"/>
                <a:cs typeface="IBM Plex Sans"/>
                <a:sym typeface="IBM Plex Sans"/>
              </a:rPr>
              <a:t>Moving average MA(q) - A moving average model uses a regression-like model on past forecast errors.  Here,  ε is white noise at time t, c is a constant, and θs are parameters</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800">
                <a:solidFill>
                  <a:schemeClr val="accent6"/>
                </a:solidFill>
                <a:latin typeface="IBM Plex Sans"/>
                <a:ea typeface="IBM Plex Sans"/>
                <a:cs typeface="IBM Plex Sans"/>
                <a:sym typeface="IBM Plex Sans"/>
              </a:rPr>
              <a:t>Combining all of the three types of models above gives the resulting ARIMA(p,d,q) model.</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800">
              <a:solidFill>
                <a:schemeClr val="accent6"/>
              </a:solidFill>
              <a:latin typeface="IBM Plex Sans"/>
              <a:ea typeface="IBM Plex Sans"/>
              <a:cs typeface="IBM Plex Sans"/>
              <a:sym typeface="IBM Plex Sans"/>
            </a:endParaRPr>
          </a:p>
        </p:txBody>
      </p:sp>
      <p:pic>
        <p:nvPicPr>
          <p:cNvPr id="746" name="Google Shape;746;p90"/>
          <p:cNvPicPr preferRelativeResize="0"/>
          <p:nvPr/>
        </p:nvPicPr>
        <p:blipFill rotWithShape="1">
          <a:blip r:embed="rId3">
            <a:alphaModFix/>
          </a:blip>
          <a:srcRect b="0" l="24564" r="21449" t="0"/>
          <a:stretch/>
        </p:blipFill>
        <p:spPr>
          <a:xfrm>
            <a:off x="2202125" y="2506700"/>
            <a:ext cx="4720625" cy="647700"/>
          </a:xfrm>
          <a:prstGeom prst="rect">
            <a:avLst/>
          </a:prstGeom>
          <a:noFill/>
          <a:ln>
            <a:noFill/>
          </a:ln>
        </p:spPr>
      </p:pic>
      <p:pic>
        <p:nvPicPr>
          <p:cNvPr id="747" name="Google Shape;747;p90"/>
          <p:cNvPicPr preferRelativeResize="0"/>
          <p:nvPr/>
        </p:nvPicPr>
        <p:blipFill rotWithShape="1">
          <a:blip r:embed="rId4">
            <a:alphaModFix/>
          </a:blip>
          <a:srcRect b="0" l="11733" r="12370" t="0"/>
          <a:stretch/>
        </p:blipFill>
        <p:spPr>
          <a:xfrm>
            <a:off x="1041650" y="4296900"/>
            <a:ext cx="6708551" cy="454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1"/>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Pros of ARIMA</a:t>
            </a:r>
            <a:endParaRPr sz="3400" u="sng"/>
          </a:p>
        </p:txBody>
      </p:sp>
      <p:sp>
        <p:nvSpPr>
          <p:cNvPr id="753" name="Google Shape;753;p91"/>
          <p:cNvSpPr txBox="1"/>
          <p:nvPr/>
        </p:nvSpPr>
        <p:spPr>
          <a:xfrm>
            <a:off x="1027350" y="1690950"/>
            <a:ext cx="70893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accent6"/>
              </a:buClr>
              <a:buSzPts val="2100"/>
              <a:buFont typeface="IBM Plex Sans"/>
              <a:buChar char="●"/>
            </a:pPr>
            <a:r>
              <a:rPr lang="en" sz="2100">
                <a:solidFill>
                  <a:schemeClr val="accent6"/>
                </a:solidFill>
                <a:latin typeface="IBM Plex Sans"/>
                <a:ea typeface="IBM Plex Sans"/>
                <a:cs typeface="IBM Plex Sans"/>
                <a:sym typeface="IBM Plex Sans"/>
              </a:rPr>
              <a:t>Only requires the prior data of a time series to generalize the forecast.</a:t>
            </a:r>
            <a:endParaRPr sz="2100">
              <a:solidFill>
                <a:schemeClr val="accent6"/>
              </a:solidFill>
              <a:latin typeface="IBM Plex Sans"/>
              <a:ea typeface="IBM Plex Sans"/>
              <a:cs typeface="IBM Plex Sans"/>
              <a:sym typeface="IBM Plex Sans"/>
            </a:endParaRPr>
          </a:p>
          <a:p>
            <a:pPr indent="-361950" lvl="0" marL="457200" rtl="0" algn="l">
              <a:spcBef>
                <a:spcPts val="0"/>
              </a:spcBef>
              <a:spcAft>
                <a:spcPts val="0"/>
              </a:spcAft>
              <a:buClr>
                <a:schemeClr val="accent6"/>
              </a:buClr>
              <a:buSzPts val="2100"/>
              <a:buFont typeface="IBM Plex Sans"/>
              <a:buChar char="●"/>
            </a:pPr>
            <a:r>
              <a:rPr lang="en" sz="2100">
                <a:solidFill>
                  <a:schemeClr val="accent6"/>
                </a:solidFill>
                <a:latin typeface="IBM Plex Sans"/>
                <a:ea typeface="IBM Plex Sans"/>
                <a:cs typeface="IBM Plex Sans"/>
                <a:sym typeface="IBM Plex Sans"/>
              </a:rPr>
              <a:t>Performs well on short term forecasts.</a:t>
            </a:r>
            <a:endParaRPr sz="2100">
              <a:solidFill>
                <a:schemeClr val="accent6"/>
              </a:solidFill>
              <a:latin typeface="IBM Plex Sans"/>
              <a:ea typeface="IBM Plex Sans"/>
              <a:cs typeface="IBM Plex Sans"/>
              <a:sym typeface="IBM Plex Sans"/>
            </a:endParaRPr>
          </a:p>
          <a:p>
            <a:pPr indent="-361950" lvl="0" marL="457200" rtl="0" algn="l">
              <a:spcBef>
                <a:spcPts val="0"/>
              </a:spcBef>
              <a:spcAft>
                <a:spcPts val="0"/>
              </a:spcAft>
              <a:buClr>
                <a:schemeClr val="accent6"/>
              </a:buClr>
              <a:buSzPts val="2100"/>
              <a:buFont typeface="IBM Plex Sans"/>
              <a:buChar char="●"/>
            </a:pPr>
            <a:r>
              <a:rPr lang="en" sz="2100">
                <a:solidFill>
                  <a:schemeClr val="accent6"/>
                </a:solidFill>
                <a:latin typeface="IBM Plex Sans"/>
                <a:ea typeface="IBM Plex Sans"/>
                <a:cs typeface="IBM Plex Sans"/>
                <a:sym typeface="IBM Plex Sans"/>
              </a:rPr>
              <a:t>Models non-stationary time series.</a:t>
            </a:r>
            <a:endParaRPr sz="2100">
              <a:solidFill>
                <a:schemeClr val="accent6"/>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720000" y="437100"/>
            <a:ext cx="7704000" cy="127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u="sng"/>
              <a:t>When Not To Use Time Series Forecasting?</a:t>
            </a:r>
            <a:endParaRPr sz="3200" u="sng"/>
          </a:p>
        </p:txBody>
      </p:sp>
      <p:sp>
        <p:nvSpPr>
          <p:cNvPr id="184" name="Google Shape;184;p20"/>
          <p:cNvSpPr txBox="1"/>
          <p:nvPr/>
        </p:nvSpPr>
        <p:spPr>
          <a:xfrm>
            <a:off x="1276575" y="2017650"/>
            <a:ext cx="58872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accent6"/>
              </a:buClr>
              <a:buSzPts val="2000"/>
              <a:buFont typeface="IBM Plex Sans Medium"/>
              <a:buChar char="●"/>
            </a:pPr>
            <a:r>
              <a:rPr lang="en" sz="2000">
                <a:solidFill>
                  <a:schemeClr val="accent6"/>
                </a:solidFill>
                <a:latin typeface="IBM Plex Sans Medium"/>
                <a:ea typeface="IBM Plex Sans Medium"/>
                <a:cs typeface="IBM Plex Sans Medium"/>
                <a:sym typeface="IBM Plex Sans Medium"/>
              </a:rPr>
              <a:t>Values are constant </a:t>
            </a:r>
            <a:endParaRPr sz="2000">
              <a:solidFill>
                <a:schemeClr val="accent6"/>
              </a:solidFill>
              <a:latin typeface="IBM Plex Sans Medium"/>
              <a:ea typeface="IBM Plex Sans Medium"/>
              <a:cs typeface="IBM Plex Sans Medium"/>
              <a:sym typeface="IBM Plex Sans Medium"/>
            </a:endParaRPr>
          </a:p>
          <a:p>
            <a:pPr indent="0" lvl="0" marL="457200" rtl="0" algn="l">
              <a:spcBef>
                <a:spcPts val="0"/>
              </a:spcBef>
              <a:spcAft>
                <a:spcPts val="0"/>
              </a:spcAft>
              <a:buNone/>
            </a:pPr>
            <a:r>
              <a:t/>
            </a:r>
            <a:endParaRPr sz="2000">
              <a:solidFill>
                <a:schemeClr val="accent6"/>
              </a:solidFill>
              <a:latin typeface="IBM Plex Sans Medium"/>
              <a:ea typeface="IBM Plex Sans Medium"/>
              <a:cs typeface="IBM Plex Sans Medium"/>
              <a:sym typeface="IBM Plex Sans Medium"/>
            </a:endParaRPr>
          </a:p>
          <a:p>
            <a:pPr indent="-355600" lvl="0" marL="457200" rtl="0" algn="l">
              <a:spcBef>
                <a:spcPts val="0"/>
              </a:spcBef>
              <a:spcAft>
                <a:spcPts val="0"/>
              </a:spcAft>
              <a:buClr>
                <a:schemeClr val="accent6"/>
              </a:buClr>
              <a:buSzPts val="2000"/>
              <a:buFont typeface="IBM Plex Sans Medium"/>
              <a:buChar char="●"/>
            </a:pPr>
            <a:r>
              <a:rPr lang="en" sz="2000">
                <a:solidFill>
                  <a:schemeClr val="accent6"/>
                </a:solidFill>
                <a:latin typeface="IBM Plex Sans Medium"/>
                <a:ea typeface="IBM Plex Sans Medium"/>
                <a:cs typeface="IBM Plex Sans Medium"/>
                <a:sym typeface="IBM Plex Sans Medium"/>
              </a:rPr>
              <a:t>Values are in form of function</a:t>
            </a:r>
            <a:endParaRPr sz="20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2"/>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Cons of ARIMA</a:t>
            </a:r>
            <a:endParaRPr sz="3400" u="sng"/>
          </a:p>
        </p:txBody>
      </p:sp>
      <p:sp>
        <p:nvSpPr>
          <p:cNvPr id="759" name="Google Shape;759;p92"/>
          <p:cNvSpPr txBox="1"/>
          <p:nvPr/>
        </p:nvSpPr>
        <p:spPr>
          <a:xfrm>
            <a:off x="828075" y="1268050"/>
            <a:ext cx="73830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accent6"/>
              </a:buClr>
              <a:buSzPts val="2000"/>
              <a:buFont typeface="IBM Plex Sans"/>
              <a:buChar char="●"/>
            </a:pPr>
            <a:r>
              <a:rPr lang="en" sz="2000">
                <a:solidFill>
                  <a:schemeClr val="accent6"/>
                </a:solidFill>
                <a:latin typeface="IBM Plex Sans"/>
                <a:ea typeface="IBM Plex Sans"/>
                <a:cs typeface="IBM Plex Sans"/>
                <a:sym typeface="IBM Plex Sans"/>
              </a:rPr>
              <a:t>Difficult to predict turning points.</a:t>
            </a:r>
            <a:endParaRPr sz="2000">
              <a:solidFill>
                <a:schemeClr val="accent6"/>
              </a:solidFill>
              <a:latin typeface="IBM Plex Sans"/>
              <a:ea typeface="IBM Plex Sans"/>
              <a:cs typeface="IBM Plex Sans"/>
              <a:sym typeface="IBM Plex Sans"/>
            </a:endParaRPr>
          </a:p>
          <a:p>
            <a:pPr indent="-355600" lvl="0" marL="457200" rtl="0" algn="l">
              <a:spcBef>
                <a:spcPts val="0"/>
              </a:spcBef>
              <a:spcAft>
                <a:spcPts val="0"/>
              </a:spcAft>
              <a:buClr>
                <a:schemeClr val="accent6"/>
              </a:buClr>
              <a:buSzPts val="2000"/>
              <a:buFont typeface="IBM Plex Sans"/>
              <a:buChar char="●"/>
            </a:pPr>
            <a:r>
              <a:rPr lang="en" sz="2000">
                <a:solidFill>
                  <a:schemeClr val="accent6"/>
                </a:solidFill>
                <a:latin typeface="IBM Plex Sans"/>
                <a:ea typeface="IBM Plex Sans"/>
                <a:cs typeface="IBM Plex Sans"/>
                <a:sym typeface="IBM Plex Sans"/>
              </a:rPr>
              <a:t>There is quite a bit of subjectivity involved in determining (p,d,q) order of the model.</a:t>
            </a:r>
            <a:endParaRPr sz="2000">
              <a:solidFill>
                <a:schemeClr val="accent6"/>
              </a:solidFill>
              <a:latin typeface="IBM Plex Sans"/>
              <a:ea typeface="IBM Plex Sans"/>
              <a:cs typeface="IBM Plex Sans"/>
              <a:sym typeface="IBM Plex Sans"/>
            </a:endParaRPr>
          </a:p>
          <a:p>
            <a:pPr indent="-355600" lvl="0" marL="457200" rtl="0" algn="l">
              <a:spcBef>
                <a:spcPts val="0"/>
              </a:spcBef>
              <a:spcAft>
                <a:spcPts val="0"/>
              </a:spcAft>
              <a:buClr>
                <a:schemeClr val="accent6"/>
              </a:buClr>
              <a:buSzPts val="2000"/>
              <a:buFont typeface="IBM Plex Sans"/>
              <a:buChar char="●"/>
            </a:pPr>
            <a:r>
              <a:rPr lang="en" sz="2000">
                <a:solidFill>
                  <a:schemeClr val="accent6"/>
                </a:solidFill>
                <a:latin typeface="IBM Plex Sans"/>
                <a:ea typeface="IBM Plex Sans"/>
                <a:cs typeface="IBM Plex Sans"/>
                <a:sym typeface="IBM Plex Sans"/>
              </a:rPr>
              <a:t>Computationally expensive.</a:t>
            </a:r>
            <a:endParaRPr sz="2000">
              <a:solidFill>
                <a:schemeClr val="accent6"/>
              </a:solidFill>
              <a:latin typeface="IBM Plex Sans"/>
              <a:ea typeface="IBM Plex Sans"/>
              <a:cs typeface="IBM Plex Sans"/>
              <a:sym typeface="IBM Plex Sans"/>
            </a:endParaRPr>
          </a:p>
          <a:p>
            <a:pPr indent="-355600" lvl="0" marL="457200" rtl="0" algn="l">
              <a:spcBef>
                <a:spcPts val="0"/>
              </a:spcBef>
              <a:spcAft>
                <a:spcPts val="0"/>
              </a:spcAft>
              <a:buClr>
                <a:schemeClr val="accent6"/>
              </a:buClr>
              <a:buSzPts val="2000"/>
              <a:buFont typeface="IBM Plex Sans"/>
              <a:buChar char="●"/>
            </a:pPr>
            <a:r>
              <a:rPr lang="en" sz="2000">
                <a:solidFill>
                  <a:schemeClr val="accent6"/>
                </a:solidFill>
                <a:latin typeface="IBM Plex Sans"/>
                <a:ea typeface="IBM Plex Sans"/>
                <a:cs typeface="IBM Plex Sans"/>
                <a:sym typeface="IBM Plex Sans"/>
              </a:rPr>
              <a:t>Poorer performance for long term forecasts.</a:t>
            </a:r>
            <a:endParaRPr sz="2000">
              <a:solidFill>
                <a:schemeClr val="accent6"/>
              </a:solidFill>
              <a:latin typeface="IBM Plex Sans"/>
              <a:ea typeface="IBM Plex Sans"/>
              <a:cs typeface="IBM Plex Sans"/>
              <a:sym typeface="IBM Plex Sans"/>
            </a:endParaRPr>
          </a:p>
          <a:p>
            <a:pPr indent="-355600" lvl="0" marL="457200" rtl="0" algn="l">
              <a:spcBef>
                <a:spcPts val="0"/>
              </a:spcBef>
              <a:spcAft>
                <a:spcPts val="0"/>
              </a:spcAft>
              <a:buClr>
                <a:schemeClr val="accent6"/>
              </a:buClr>
              <a:buSzPts val="2000"/>
              <a:buFont typeface="IBM Plex Sans"/>
              <a:buChar char="●"/>
            </a:pPr>
            <a:r>
              <a:rPr lang="en" sz="2000">
                <a:solidFill>
                  <a:schemeClr val="accent6"/>
                </a:solidFill>
                <a:latin typeface="IBM Plex Sans"/>
                <a:ea typeface="IBM Plex Sans"/>
                <a:cs typeface="IBM Plex Sans"/>
                <a:sym typeface="IBM Plex Sans"/>
              </a:rPr>
              <a:t>Cannot be used for seasonal time series.</a:t>
            </a:r>
            <a:endParaRPr sz="2000">
              <a:solidFill>
                <a:schemeClr val="accent6"/>
              </a:solidFill>
              <a:latin typeface="IBM Plex Sans"/>
              <a:ea typeface="IBM Plex Sans"/>
              <a:cs typeface="IBM Plex Sans"/>
              <a:sym typeface="IBM Plex Sans"/>
            </a:endParaRPr>
          </a:p>
          <a:p>
            <a:pPr indent="-355600" lvl="0" marL="457200" rtl="0" algn="l">
              <a:spcBef>
                <a:spcPts val="0"/>
              </a:spcBef>
              <a:spcAft>
                <a:spcPts val="0"/>
              </a:spcAft>
              <a:buClr>
                <a:schemeClr val="accent6"/>
              </a:buClr>
              <a:buSzPts val="2000"/>
              <a:buFont typeface="IBM Plex Sans"/>
              <a:buChar char="●"/>
            </a:pPr>
            <a:r>
              <a:rPr lang="en" sz="2000">
                <a:solidFill>
                  <a:schemeClr val="accent6"/>
                </a:solidFill>
                <a:latin typeface="IBM Plex Sans"/>
                <a:ea typeface="IBM Plex Sans"/>
                <a:cs typeface="IBM Plex Sans"/>
                <a:sym typeface="IBM Plex Sans"/>
              </a:rPr>
              <a:t>Less explainable than exponential smoothing.</a:t>
            </a:r>
            <a:endParaRPr sz="2000">
              <a:solidFill>
                <a:schemeClr val="accent6"/>
              </a:solidFill>
              <a:latin typeface="IBM Plex Sans"/>
              <a:ea typeface="IBM Plex Sans"/>
              <a:cs typeface="IBM Plex Sans"/>
              <a:sym typeface="IBM Plex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3"/>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When not to use ARIMA</a:t>
            </a:r>
            <a:endParaRPr sz="3400" u="sng"/>
          </a:p>
        </p:txBody>
      </p:sp>
      <p:sp>
        <p:nvSpPr>
          <p:cNvPr id="765" name="Google Shape;765;p93"/>
          <p:cNvSpPr txBox="1"/>
          <p:nvPr/>
        </p:nvSpPr>
        <p:spPr>
          <a:xfrm>
            <a:off x="889800" y="1157950"/>
            <a:ext cx="736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Some of the points that can tell us when not to use the ARIMA model are as follows :</a:t>
            </a:r>
            <a:endParaRPr b="1" sz="1800">
              <a:solidFill>
                <a:schemeClr val="accent6"/>
              </a:solidFill>
              <a:latin typeface="IBM Plex Sans"/>
              <a:ea typeface="IBM Plex Sans"/>
              <a:cs typeface="IBM Plex Sans"/>
              <a:sym typeface="IBM Plex Sans"/>
            </a:endParaRPr>
          </a:p>
        </p:txBody>
      </p:sp>
      <p:sp>
        <p:nvSpPr>
          <p:cNvPr id="766" name="Google Shape;766;p93"/>
          <p:cNvSpPr txBox="1"/>
          <p:nvPr/>
        </p:nvSpPr>
        <p:spPr>
          <a:xfrm>
            <a:off x="1152625" y="2045000"/>
            <a:ext cx="7089300" cy="2678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6"/>
              </a:buClr>
              <a:buSzPts val="1800"/>
              <a:buFont typeface="IBM Plex Sans Medium"/>
              <a:buAutoNum type="arabicPeriod"/>
            </a:pPr>
            <a:r>
              <a:rPr lang="en" sz="1800">
                <a:solidFill>
                  <a:schemeClr val="accent6"/>
                </a:solidFill>
                <a:latin typeface="IBM Plex Sans Medium"/>
                <a:ea typeface="IBM Plex Sans Medium"/>
                <a:cs typeface="IBM Plex Sans Medium"/>
                <a:sym typeface="IBM Plex Sans Medium"/>
              </a:rPr>
              <a:t>With non-stationary data </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800">
                <a:solidFill>
                  <a:schemeClr val="accent6"/>
                </a:solidFill>
                <a:latin typeface="IBM Plex Sans Medium"/>
                <a:ea typeface="IBM Plex Sans Medium"/>
                <a:cs typeface="IBM Plex Sans Medium"/>
                <a:sym typeface="IBM Plex Sans Medium"/>
              </a:rPr>
              <a:t>One of the most important factors that we need to consider while applying the ARIMA model in the time series is that the data we are using should not be stationary. In such a situation we are required to use other models like ARMA. The stationarity of the data can be checked using the  </a:t>
            </a:r>
            <a:r>
              <a:rPr lang="en" sz="1800" u="sng">
                <a:solidFill>
                  <a:schemeClr val="accent6"/>
                </a:solidFill>
                <a:latin typeface="IBM Plex Sans Medium"/>
                <a:ea typeface="IBM Plex Sans Medium"/>
                <a:cs typeface="IBM Plex Sans Medium"/>
                <a:sym typeface="IBM Plex Sans Medium"/>
              </a:rPr>
              <a:t>Augmented Dickey-Fuller test</a:t>
            </a:r>
            <a:r>
              <a:rPr lang="en" sz="1800">
                <a:solidFill>
                  <a:schemeClr val="accent6"/>
                </a:solidFill>
                <a:latin typeface="IBM Plex Sans Medium"/>
                <a:ea typeface="IBM Plex Sans Medium"/>
                <a:cs typeface="IBM Plex Sans Medium"/>
                <a:sym typeface="IBM Plex Sans Medium"/>
              </a:rPr>
              <a:t> in which if the p-value is more than the significance level then we consider time series data as nonstationary and if it is not then the time series is stationary. </a:t>
            </a:r>
            <a:endParaRPr sz="18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4"/>
          <p:cNvSpPr txBox="1"/>
          <p:nvPr/>
        </p:nvSpPr>
        <p:spPr>
          <a:xfrm>
            <a:off x="1152625" y="2045000"/>
            <a:ext cx="7089300" cy="4386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2300"/>
              </a:spcAft>
              <a:buNone/>
            </a:pPr>
            <a:r>
              <a:t/>
            </a:r>
            <a:endParaRPr sz="1650">
              <a:highlight>
                <a:srgbClr val="FFFFFF"/>
              </a:highlight>
              <a:latin typeface="EB Garamond"/>
              <a:ea typeface="EB Garamond"/>
              <a:cs typeface="EB Garamond"/>
              <a:sym typeface="EB Garamond"/>
            </a:endParaRPr>
          </a:p>
        </p:txBody>
      </p:sp>
      <p:pic>
        <p:nvPicPr>
          <p:cNvPr id="772" name="Google Shape;772;p94"/>
          <p:cNvPicPr preferRelativeResize="0"/>
          <p:nvPr/>
        </p:nvPicPr>
        <p:blipFill>
          <a:blip r:embed="rId3">
            <a:alphaModFix/>
          </a:blip>
          <a:stretch>
            <a:fillRect/>
          </a:stretch>
        </p:blipFill>
        <p:spPr>
          <a:xfrm>
            <a:off x="684000" y="550050"/>
            <a:ext cx="5670477" cy="3990026"/>
          </a:xfrm>
          <a:prstGeom prst="rect">
            <a:avLst/>
          </a:prstGeom>
          <a:noFill/>
          <a:ln>
            <a:noFill/>
          </a:ln>
        </p:spPr>
      </p:pic>
      <p:sp>
        <p:nvSpPr>
          <p:cNvPr id="773" name="Google Shape;773;p94"/>
          <p:cNvSpPr txBox="1"/>
          <p:nvPr/>
        </p:nvSpPr>
        <p:spPr>
          <a:xfrm>
            <a:off x="6494025" y="605563"/>
            <a:ext cx="22413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We should apply this model after knowing about the stationarity of the time series. The reason behind applying with non-stationary data is the integration part of the model that applies the differencing step and with stationary data, ARIMA can not be applied. By the differencing, the model makes the time series stationary.</a:t>
            </a:r>
            <a:endParaRPr sz="15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5"/>
          <p:cNvSpPr txBox="1"/>
          <p:nvPr>
            <p:ph type="title"/>
          </p:nvPr>
        </p:nvSpPr>
        <p:spPr>
          <a:xfrm>
            <a:off x="720000" y="2790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When not to use ARIMA</a:t>
            </a:r>
            <a:endParaRPr sz="3400" u="sng"/>
          </a:p>
        </p:txBody>
      </p:sp>
      <p:sp>
        <p:nvSpPr>
          <p:cNvPr id="779" name="Google Shape;779;p95"/>
          <p:cNvSpPr txBox="1"/>
          <p:nvPr/>
        </p:nvSpPr>
        <p:spPr>
          <a:xfrm>
            <a:off x="890775" y="991350"/>
            <a:ext cx="70542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Medium"/>
                <a:ea typeface="IBM Plex Sans Medium"/>
                <a:cs typeface="IBM Plex Sans Medium"/>
                <a:sym typeface="IBM Plex Sans Medium"/>
              </a:rPr>
              <a:t>2.   </a:t>
            </a:r>
            <a:r>
              <a:rPr lang="en" sz="1700">
                <a:solidFill>
                  <a:schemeClr val="accent6"/>
                </a:solidFill>
                <a:latin typeface="IBM Plex Sans Medium"/>
                <a:ea typeface="IBM Plex Sans Medium"/>
                <a:cs typeface="IBM Plex Sans Medium"/>
                <a:sym typeface="IBM Plex Sans Medium"/>
              </a:rPr>
              <a:t>With multivariate data </a:t>
            </a:r>
            <a:endParaRPr sz="17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700">
                <a:solidFill>
                  <a:schemeClr val="accent6"/>
                </a:solidFill>
                <a:latin typeface="IBM Plex Sans Medium"/>
                <a:ea typeface="IBM Plex Sans Medium"/>
                <a:cs typeface="IBM Plex Sans Medium"/>
                <a:sym typeface="IBM Plex Sans Medium"/>
              </a:rPr>
              <a:t>The ARIMA model is designed to use the univariate time series data so if the time series is having only one variable we can use it otherwise we are required to choose models from the VARMA family. However, we can perform modelling using the variables one by one manner but if the correlation is there between the variables of the time series then we can not use it to make proper results</a:t>
            </a:r>
            <a:endParaRPr sz="1700">
              <a:solidFill>
                <a:schemeClr val="accent6"/>
              </a:solidFill>
              <a:latin typeface="IBM Plex Sans Medium"/>
              <a:ea typeface="IBM Plex Sans Medium"/>
              <a:cs typeface="IBM Plex Sans Medium"/>
              <a:sym typeface="IBM Plex Sans Medium"/>
            </a:endParaRPr>
          </a:p>
        </p:txBody>
      </p:sp>
      <p:pic>
        <p:nvPicPr>
          <p:cNvPr id="780" name="Google Shape;780;p95"/>
          <p:cNvPicPr preferRelativeResize="0"/>
          <p:nvPr/>
        </p:nvPicPr>
        <p:blipFill rotWithShape="1">
          <a:blip r:embed="rId3">
            <a:alphaModFix/>
          </a:blip>
          <a:srcRect b="56499" l="0" r="0" t="0"/>
          <a:stretch/>
        </p:blipFill>
        <p:spPr>
          <a:xfrm>
            <a:off x="1512750" y="3007650"/>
            <a:ext cx="5810250" cy="1827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6"/>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When not to use ARIMA</a:t>
            </a:r>
            <a:endParaRPr sz="3400" u="sng"/>
          </a:p>
        </p:txBody>
      </p:sp>
      <p:sp>
        <p:nvSpPr>
          <p:cNvPr id="786" name="Google Shape;786;p96"/>
          <p:cNvSpPr txBox="1"/>
          <p:nvPr/>
        </p:nvSpPr>
        <p:spPr>
          <a:xfrm>
            <a:off x="933875" y="1622550"/>
            <a:ext cx="6652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6"/>
                </a:solidFill>
                <a:latin typeface="IBM Plex Sans Medium"/>
                <a:ea typeface="IBM Plex Sans Medium"/>
                <a:cs typeface="IBM Plex Sans Medium"/>
                <a:sym typeface="IBM Plex Sans Medium"/>
              </a:rPr>
              <a:t>3.    </a:t>
            </a:r>
            <a:r>
              <a:rPr lang="en" sz="2000">
                <a:solidFill>
                  <a:schemeClr val="accent6"/>
                </a:solidFill>
                <a:latin typeface="IBM Plex Sans Medium"/>
                <a:ea typeface="IBM Plex Sans Medium"/>
                <a:cs typeface="IBM Plex Sans Medium"/>
                <a:sym typeface="IBM Plex Sans Medium"/>
              </a:rPr>
              <a:t>Need of Explainability </a:t>
            </a:r>
            <a:endParaRPr sz="20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2000">
                <a:solidFill>
                  <a:schemeClr val="accent6"/>
                </a:solidFill>
                <a:latin typeface="IBM Plex Sans Medium"/>
                <a:ea typeface="IBM Plex Sans Medium"/>
                <a:cs typeface="IBM Plex Sans Medium"/>
                <a:sym typeface="IBM Plex Sans Medium"/>
              </a:rPr>
              <a:t>If we need explainability in modelling we should not use the ARIMA model because its nature is not very explainable. In such situations, we can choose models like exponential smoothing, moving average (MA) etc. the reason behind the less explainability is the combination of three modelling procedures makes it difficult to interpret models with higher values.</a:t>
            </a:r>
            <a:endParaRPr sz="20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7"/>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When not to use ARIMA</a:t>
            </a:r>
            <a:endParaRPr sz="3400" u="sng"/>
          </a:p>
        </p:txBody>
      </p:sp>
      <p:sp>
        <p:nvSpPr>
          <p:cNvPr id="792" name="Google Shape;792;p97"/>
          <p:cNvSpPr txBox="1"/>
          <p:nvPr/>
        </p:nvSpPr>
        <p:spPr>
          <a:xfrm>
            <a:off x="948250" y="1476600"/>
            <a:ext cx="7313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6"/>
                </a:solidFill>
                <a:latin typeface="IBM Plex Sans Medium"/>
                <a:ea typeface="IBM Plex Sans Medium"/>
                <a:cs typeface="IBM Plex Sans Medium"/>
                <a:sym typeface="IBM Plex Sans Medium"/>
              </a:rPr>
              <a:t>4.     </a:t>
            </a:r>
            <a:r>
              <a:rPr lang="en" sz="2000">
                <a:solidFill>
                  <a:schemeClr val="accent6"/>
                </a:solidFill>
                <a:latin typeface="IBM Plex Sans Medium"/>
                <a:ea typeface="IBM Plex Sans Medium"/>
                <a:cs typeface="IBM Plex Sans Medium"/>
                <a:sym typeface="IBM Plex Sans Medium"/>
              </a:rPr>
              <a:t>Computational constraints</a:t>
            </a:r>
            <a:endParaRPr sz="20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2000">
                <a:solidFill>
                  <a:schemeClr val="accent6"/>
                </a:solidFill>
                <a:latin typeface="IBM Plex Sans Medium"/>
                <a:ea typeface="IBM Plex Sans Medium"/>
                <a:cs typeface="IBM Plex Sans Medium"/>
                <a:sym typeface="IBM Plex Sans Medium"/>
              </a:rPr>
              <a:t>With very long time series this model becomes very expensive and slow in computation. The reason for being weak at computation is the moving average and integration part of the model because applying differencing more than once is also a high computational process and the moving average is the linear combination of the errors.  Also sometimes they can perform poorly if we don’t have prior knowledge about choosing the right value of parameters. </a:t>
            </a:r>
            <a:endParaRPr sz="20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8"/>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When not to use ARIMA</a:t>
            </a:r>
            <a:endParaRPr sz="3400" u="sng"/>
          </a:p>
        </p:txBody>
      </p:sp>
      <p:sp>
        <p:nvSpPr>
          <p:cNvPr id="798" name="Google Shape;798;p98"/>
          <p:cNvSpPr txBox="1"/>
          <p:nvPr/>
        </p:nvSpPr>
        <p:spPr>
          <a:xfrm>
            <a:off x="1163750" y="1330500"/>
            <a:ext cx="69393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IBM Plex Sans Medium"/>
                <a:ea typeface="IBM Plex Sans Medium"/>
                <a:cs typeface="IBM Plex Sans Medium"/>
                <a:sym typeface="IBM Plex Sans Medium"/>
              </a:rPr>
              <a:t>5.      </a:t>
            </a:r>
            <a:r>
              <a:rPr lang="en" sz="1800">
                <a:solidFill>
                  <a:schemeClr val="accent6"/>
                </a:solidFill>
                <a:latin typeface="IBM Plex Sans Medium"/>
                <a:ea typeface="IBM Plex Sans Medium"/>
                <a:cs typeface="IBM Plex Sans Medium"/>
                <a:sym typeface="IBM Plex Sans Medium"/>
              </a:rPr>
              <a:t>Continuity of the data </a:t>
            </a:r>
            <a:endParaRPr sz="18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800">
                <a:solidFill>
                  <a:schemeClr val="accent6"/>
                </a:solidFill>
                <a:latin typeface="IBM Plex Sans Medium"/>
                <a:ea typeface="IBM Plex Sans Medium"/>
                <a:cs typeface="IBM Plex Sans Medium"/>
                <a:sym typeface="IBM Plex Sans Medium"/>
              </a:rPr>
              <a:t>With the ARIMA model, it becomes compulsory to record data points in a regular time interval. If there are missing values in the time series then this model can not be applied to the time series.  The reason behind this problem is we are applying a moving average which moves the window through the time series and finds the trend of the time series. If the trend is broken at a point, it stops working and can cause the models to not perform.</a:t>
            </a:r>
            <a:endParaRPr sz="18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9"/>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SARIMA</a:t>
            </a:r>
            <a:endParaRPr sz="3400" u="sng"/>
          </a:p>
        </p:txBody>
      </p:sp>
      <p:sp>
        <p:nvSpPr>
          <p:cNvPr id="804" name="Google Shape;804;p99"/>
          <p:cNvSpPr txBox="1"/>
          <p:nvPr/>
        </p:nvSpPr>
        <p:spPr>
          <a:xfrm>
            <a:off x="1171575" y="1228725"/>
            <a:ext cx="6705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SARIMA stands for Seasonal-ARIMA and it includes seasonality contribution to the forecast. The importance of seasonality is quite evident and ARIMA fails to encapsulate that information implicitly.</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The Autoregressive (AR), Integrated (I), and Moving Average (MA) parts of the model remain as that of ARIMA. The addition of Seasonality adds robustness to the SARIMA model. It’s represented as:</a:t>
            </a:r>
            <a:endParaRPr sz="1500">
              <a:solidFill>
                <a:schemeClr val="accent6"/>
              </a:solidFill>
              <a:latin typeface="IBM Plex Sans"/>
              <a:ea typeface="IBM Plex Sans"/>
              <a:cs typeface="IBM Plex Sans"/>
              <a:sym typeface="IBM Plex Sans"/>
            </a:endParaRPr>
          </a:p>
        </p:txBody>
      </p:sp>
      <p:pic>
        <p:nvPicPr>
          <p:cNvPr id="805" name="Google Shape;805;p99"/>
          <p:cNvPicPr preferRelativeResize="0"/>
          <p:nvPr/>
        </p:nvPicPr>
        <p:blipFill rotWithShape="1">
          <a:blip r:embed="rId3">
            <a:alphaModFix/>
          </a:blip>
          <a:srcRect b="48482" l="46174" r="23315" t="30844"/>
          <a:stretch/>
        </p:blipFill>
        <p:spPr>
          <a:xfrm>
            <a:off x="2909975" y="2880348"/>
            <a:ext cx="2792343" cy="1063749"/>
          </a:xfrm>
          <a:prstGeom prst="rect">
            <a:avLst/>
          </a:prstGeom>
          <a:noFill/>
          <a:ln>
            <a:noFill/>
          </a:ln>
        </p:spPr>
      </p:pic>
      <p:sp>
        <p:nvSpPr>
          <p:cNvPr id="806" name="Google Shape;806;p99"/>
          <p:cNvSpPr txBox="1"/>
          <p:nvPr/>
        </p:nvSpPr>
        <p:spPr>
          <a:xfrm>
            <a:off x="1314450" y="4152900"/>
            <a:ext cx="611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Similar to ARIMA, the P,D,Q values for seasonal parts of the model can be deduced from the ACF and PACF plots of the data.</a:t>
            </a:r>
            <a:endParaRPr sz="1500">
              <a:solidFill>
                <a:schemeClr val="accent6"/>
              </a:solidFill>
              <a:latin typeface="IBM Plex Sans"/>
              <a:ea typeface="IBM Plex Sans"/>
              <a:cs typeface="IBM Plex Sans"/>
              <a:sym typeface="IBM Plex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0"/>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u="sng"/>
              <a:t>Use of </a:t>
            </a:r>
            <a:r>
              <a:rPr lang="en" sz="3400" u="sng"/>
              <a:t>SARIMA</a:t>
            </a:r>
            <a:endParaRPr sz="3400" u="sng"/>
          </a:p>
        </p:txBody>
      </p:sp>
      <p:sp>
        <p:nvSpPr>
          <p:cNvPr id="812" name="Google Shape;812;p100"/>
          <p:cNvSpPr txBox="1"/>
          <p:nvPr/>
        </p:nvSpPr>
        <p:spPr>
          <a:xfrm>
            <a:off x="818225" y="1171050"/>
            <a:ext cx="73437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The SARIMA model can be used to forecast demand for a product or service over the course of a year. The model takes into account sales data from previous years as well as seasonality (e.g., holiday sales). SARIMA can also be used to forecast other time-series data, such as stock prices or weather patterns.</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7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700">
                <a:solidFill>
                  <a:schemeClr val="accent6"/>
                </a:solidFill>
                <a:latin typeface="IBM Plex Sans"/>
                <a:ea typeface="IBM Plex Sans"/>
                <a:cs typeface="IBM Plex Sans"/>
                <a:sym typeface="IBM Plex Sans"/>
              </a:rPr>
              <a:t>This models can be used to forecast short-term or long-term trends in data. SARIMA models are generally considered to be more accurate than other types of time-series forecasting models, such as ARIMA models. SARIMA models are also relatively easy to interpret and use.</a:t>
            </a:r>
            <a:endParaRPr sz="1700">
              <a:solidFill>
                <a:schemeClr val="accent6"/>
              </a:solidFill>
              <a:latin typeface="IBM Plex Sans"/>
              <a:ea typeface="IBM Plex Sans"/>
              <a:cs typeface="IBM Plex Sans"/>
              <a:sym typeface="IBM Plex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01"/>
          <p:cNvSpPr txBox="1"/>
          <p:nvPr/>
        </p:nvSpPr>
        <p:spPr>
          <a:xfrm>
            <a:off x="929550" y="397200"/>
            <a:ext cx="7556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accent6"/>
                </a:solidFill>
                <a:latin typeface="IBM Plex Sans"/>
                <a:ea typeface="IBM Plex Sans"/>
                <a:cs typeface="IBM Plex Sans"/>
                <a:sym typeface="IBM Plex Sans"/>
              </a:rPr>
              <a:t>Pros of ARIMA &amp; SARIMA</a:t>
            </a:r>
            <a:endParaRPr b="1" sz="3400">
              <a:solidFill>
                <a:schemeClr val="accent6"/>
              </a:solidFill>
              <a:latin typeface="IBM Plex Sans"/>
              <a:ea typeface="IBM Plex Sans"/>
              <a:cs typeface="IBM Plex Sans"/>
              <a:sym typeface="IBM Plex Sans"/>
            </a:endParaRPr>
          </a:p>
        </p:txBody>
      </p:sp>
      <p:sp>
        <p:nvSpPr>
          <p:cNvPr id="818" name="Google Shape;818;p101"/>
          <p:cNvSpPr txBox="1"/>
          <p:nvPr/>
        </p:nvSpPr>
        <p:spPr>
          <a:xfrm>
            <a:off x="809625" y="1323975"/>
            <a:ext cx="6609300" cy="2647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330200" lvl="0" marL="457200" rtl="0" algn="l">
              <a:spcBef>
                <a:spcPts val="0"/>
              </a:spcBef>
              <a:spcAft>
                <a:spcPts val="0"/>
              </a:spcAft>
              <a:buClr>
                <a:schemeClr val="accent6"/>
              </a:buClr>
              <a:buSzPts val="1600"/>
              <a:buFont typeface="IBM Plex Sans"/>
              <a:buChar char="●"/>
            </a:pPr>
            <a:r>
              <a:rPr lang="en" sz="1600">
                <a:solidFill>
                  <a:schemeClr val="accent6"/>
                </a:solidFill>
                <a:latin typeface="IBM Plex Sans"/>
                <a:ea typeface="IBM Plex Sans"/>
                <a:cs typeface="IBM Plex Sans"/>
                <a:sym typeface="IBM Plex Sans"/>
              </a:rPr>
              <a:t>Easy to understand and interpret: The one thing that your fellow teammates and colleagues would appreciate is the simplicity and interpretability of the models. Focusing on both of these things while also maintaining the quality of the results will help with presentations with the stakeholders.</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accent6"/>
              </a:solidFill>
              <a:latin typeface="IBM Plex Sans"/>
              <a:ea typeface="IBM Plex Sans"/>
              <a:cs typeface="IBM Plex Sans"/>
              <a:sym typeface="IBM Plex Sans"/>
            </a:endParaRPr>
          </a:p>
          <a:p>
            <a:pPr indent="-330200" lvl="0" marL="457200" rtl="0" algn="l">
              <a:spcBef>
                <a:spcPts val="0"/>
              </a:spcBef>
              <a:spcAft>
                <a:spcPts val="0"/>
              </a:spcAft>
              <a:buClr>
                <a:schemeClr val="accent6"/>
              </a:buClr>
              <a:buSzPts val="1600"/>
              <a:buFont typeface="IBM Plex Sans"/>
              <a:buChar char="●"/>
            </a:pPr>
            <a:r>
              <a:rPr lang="en" sz="1600">
                <a:solidFill>
                  <a:schemeClr val="accent6"/>
                </a:solidFill>
                <a:latin typeface="IBM Plex Sans"/>
                <a:ea typeface="IBM Plex Sans"/>
                <a:cs typeface="IBM Plex Sans"/>
                <a:sym typeface="IBM Plex Sans"/>
              </a:rPr>
              <a:t>Limited variables: There are fewer hyperparameters so the config file will be easily maintainable if the model goes into production.</a:t>
            </a:r>
            <a:endParaRPr sz="1600">
              <a:solidFill>
                <a:schemeClr val="accent6"/>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grpSp>
        <p:nvGrpSpPr>
          <p:cNvPr id="189" name="Google Shape;189;p21"/>
          <p:cNvGrpSpPr/>
          <p:nvPr/>
        </p:nvGrpSpPr>
        <p:grpSpPr>
          <a:xfrm>
            <a:off x="3028019" y="1352695"/>
            <a:ext cx="3028626" cy="3043460"/>
            <a:chOff x="3028019" y="1352695"/>
            <a:chExt cx="3028626" cy="3043460"/>
          </a:xfrm>
        </p:grpSpPr>
        <p:sp>
          <p:nvSpPr>
            <p:cNvPr id="190" name="Google Shape;190;p21"/>
            <p:cNvSpPr/>
            <p:nvPr/>
          </p:nvSpPr>
          <p:spPr>
            <a:xfrm>
              <a:off x="3028019" y="1352707"/>
              <a:ext cx="1484700" cy="1484700"/>
            </a:xfrm>
            <a:prstGeom prst="bentArrow">
              <a:avLst>
                <a:gd fmla="val 50000" name="adj1"/>
                <a:gd fmla="val 25000" name="adj2"/>
                <a:gd fmla="val 11478" name="adj3"/>
                <a:gd fmla="val 0" name="adj4"/>
              </a:avLst>
            </a:prstGeom>
            <a:solidFill>
              <a:srgbClr val="000328">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rot="5400000">
              <a:off x="4512668" y="1352695"/>
              <a:ext cx="1484700" cy="1484700"/>
            </a:xfrm>
            <a:prstGeom prst="bentArrow">
              <a:avLst>
                <a:gd fmla="val 50000" name="adj1"/>
                <a:gd fmla="val 25000" name="adj2"/>
                <a:gd fmla="val 12433" name="adj3"/>
                <a:gd fmla="val 0" name="adj4"/>
              </a:avLst>
            </a:prstGeom>
            <a:solidFill>
              <a:srgbClr val="000328">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rot="10800000">
              <a:off x="4512671" y="2837344"/>
              <a:ext cx="1484700" cy="1484700"/>
            </a:xfrm>
            <a:prstGeom prst="bentArrow">
              <a:avLst>
                <a:gd fmla="val 50000" name="adj1"/>
                <a:gd fmla="val 25000" name="adj2"/>
                <a:gd fmla="val 13479" name="adj3"/>
                <a:gd fmla="val 0" name="adj4"/>
              </a:avLst>
            </a:prstGeom>
            <a:solidFill>
              <a:srgbClr val="000328">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rot="-5400000">
              <a:off x="3028022" y="2837356"/>
              <a:ext cx="1484700" cy="1484700"/>
            </a:xfrm>
            <a:prstGeom prst="bentArrow">
              <a:avLst>
                <a:gd fmla="val 50000" name="adj1"/>
                <a:gd fmla="val 25000" name="adj2"/>
                <a:gd fmla="val 13523" name="adj3"/>
                <a:gd fmla="val 0" name="adj4"/>
              </a:avLst>
            </a:prstGeom>
            <a:solidFill>
              <a:srgbClr val="000328">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3087294" y="1426807"/>
              <a:ext cx="1484700" cy="1484700"/>
            </a:xfrm>
            <a:prstGeom prst="bentArrow">
              <a:avLst>
                <a:gd fmla="val 50000" name="adj1"/>
                <a:gd fmla="val 25000" name="adj2"/>
                <a:gd fmla="val 11478" name="adj3"/>
                <a:gd fmla="val 0" name="adj4"/>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rot="5400000">
              <a:off x="4571942" y="1426795"/>
              <a:ext cx="1484700" cy="1484700"/>
            </a:xfrm>
            <a:prstGeom prst="bentArrow">
              <a:avLst>
                <a:gd fmla="val 50000" name="adj1"/>
                <a:gd fmla="val 25000" name="adj2"/>
                <a:gd fmla="val 12433" name="adj3"/>
                <a:gd fmla="val 0" name="adj4"/>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rot="10800000">
              <a:off x="4571945" y="2911443"/>
              <a:ext cx="1484700" cy="1484700"/>
            </a:xfrm>
            <a:prstGeom prst="bentArrow">
              <a:avLst>
                <a:gd fmla="val 50000" name="adj1"/>
                <a:gd fmla="val 25000" name="adj2"/>
                <a:gd fmla="val 13479" name="adj3"/>
                <a:gd fmla="val 0" name="adj4"/>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rot="-5400000">
              <a:off x="3087297" y="2911455"/>
              <a:ext cx="1484700" cy="1484700"/>
            </a:xfrm>
            <a:prstGeom prst="bentArrow">
              <a:avLst>
                <a:gd fmla="val 50000" name="adj1"/>
                <a:gd fmla="val 25000" name="adj2"/>
                <a:gd fmla="val 13523" name="adj3"/>
                <a:gd fmla="val 0" name="adj4"/>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1"/>
          <p:cNvSpPr txBox="1"/>
          <p:nvPr>
            <p:ph type="title"/>
          </p:nvPr>
        </p:nvSpPr>
        <p:spPr>
          <a:xfrm>
            <a:off x="720000" y="43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Component Of Time Series Forecasting.</a:t>
            </a:r>
            <a:endParaRPr sz="3100"/>
          </a:p>
        </p:txBody>
      </p:sp>
      <p:grpSp>
        <p:nvGrpSpPr>
          <p:cNvPr id="199" name="Google Shape;199;p21"/>
          <p:cNvGrpSpPr/>
          <p:nvPr/>
        </p:nvGrpSpPr>
        <p:grpSpPr>
          <a:xfrm>
            <a:off x="719450" y="1426806"/>
            <a:ext cx="3404950" cy="1387745"/>
            <a:chOff x="719450" y="1352706"/>
            <a:chExt cx="3404950" cy="1387745"/>
          </a:xfrm>
        </p:grpSpPr>
        <p:sp>
          <p:nvSpPr>
            <p:cNvPr id="200" name="Google Shape;200;p21"/>
            <p:cNvSpPr txBox="1"/>
            <p:nvPr/>
          </p:nvSpPr>
          <p:spPr>
            <a:xfrm>
              <a:off x="3315900" y="1520838"/>
              <a:ext cx="8085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F2F2F2"/>
                  </a:solidFill>
                  <a:latin typeface="IBM Plex Sans"/>
                  <a:ea typeface="IBM Plex Sans"/>
                  <a:cs typeface="IBM Plex Sans"/>
                  <a:sym typeface="IBM Plex Sans"/>
                </a:rPr>
                <a:t>01</a:t>
              </a:r>
              <a:endParaRPr b="1" sz="2500">
                <a:solidFill>
                  <a:srgbClr val="F2F2F2"/>
                </a:solidFill>
                <a:latin typeface="IBM Plex Sans"/>
                <a:ea typeface="IBM Plex Sans"/>
                <a:cs typeface="IBM Plex Sans"/>
                <a:sym typeface="IBM Plex Sans"/>
              </a:endParaRPr>
            </a:p>
          </p:txBody>
        </p:sp>
        <p:grpSp>
          <p:nvGrpSpPr>
            <p:cNvPr id="201" name="Google Shape;201;p21"/>
            <p:cNvGrpSpPr/>
            <p:nvPr/>
          </p:nvGrpSpPr>
          <p:grpSpPr>
            <a:xfrm>
              <a:off x="719450" y="1352706"/>
              <a:ext cx="2061000" cy="1387745"/>
              <a:chOff x="719450" y="1625131"/>
              <a:chExt cx="2061000" cy="1387745"/>
            </a:xfrm>
          </p:grpSpPr>
          <p:sp>
            <p:nvSpPr>
              <p:cNvPr id="202" name="Google Shape;202;p21"/>
              <p:cNvSpPr txBox="1"/>
              <p:nvPr/>
            </p:nvSpPr>
            <p:spPr>
              <a:xfrm>
                <a:off x="719450" y="1625131"/>
                <a:ext cx="20610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IBM Plex Sans"/>
                    <a:ea typeface="IBM Plex Sans"/>
                    <a:cs typeface="IBM Plex Sans"/>
                    <a:sym typeface="IBM Plex Sans"/>
                  </a:rPr>
                  <a:t>Trends</a:t>
                </a:r>
                <a:endParaRPr b="1" sz="2500">
                  <a:solidFill>
                    <a:schemeClr val="lt1"/>
                  </a:solidFill>
                  <a:latin typeface="IBM Plex Sans"/>
                  <a:ea typeface="IBM Plex Sans"/>
                  <a:cs typeface="IBM Plex Sans"/>
                  <a:sym typeface="IBM Plex Sans"/>
                </a:endParaRPr>
              </a:p>
            </p:txBody>
          </p:sp>
          <p:sp>
            <p:nvSpPr>
              <p:cNvPr id="203" name="Google Shape;203;p21"/>
              <p:cNvSpPr txBox="1"/>
              <p:nvPr/>
            </p:nvSpPr>
            <p:spPr>
              <a:xfrm>
                <a:off x="719450" y="2036675"/>
                <a:ext cx="2061000" cy="9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IBM Plex Sans"/>
                    <a:ea typeface="IBM Plex Sans"/>
                    <a:cs typeface="IBM Plex Sans"/>
                    <a:sym typeface="IBM Plex Sans"/>
                  </a:rPr>
                  <a:t>Time-series data often exhibit a trend, which is a gradual increase or decrease in the value of the data over time. </a:t>
                </a:r>
                <a:endParaRPr sz="1300">
                  <a:solidFill>
                    <a:schemeClr val="accent6"/>
                  </a:solidFill>
                  <a:latin typeface="IBM Plex Sans"/>
                  <a:ea typeface="IBM Plex Sans"/>
                  <a:cs typeface="IBM Plex Sans"/>
                  <a:sym typeface="IBM Plex Sans"/>
                </a:endParaRPr>
              </a:p>
            </p:txBody>
          </p:sp>
        </p:grpSp>
      </p:grpSp>
      <p:grpSp>
        <p:nvGrpSpPr>
          <p:cNvPr id="204" name="Google Shape;204;p21"/>
          <p:cNvGrpSpPr/>
          <p:nvPr/>
        </p:nvGrpSpPr>
        <p:grpSpPr>
          <a:xfrm>
            <a:off x="719450" y="3073591"/>
            <a:ext cx="3404950" cy="1673190"/>
            <a:chOff x="719450" y="3345950"/>
            <a:chExt cx="3404950" cy="1235009"/>
          </a:xfrm>
        </p:grpSpPr>
        <p:grpSp>
          <p:nvGrpSpPr>
            <p:cNvPr id="205" name="Google Shape;205;p21"/>
            <p:cNvGrpSpPr/>
            <p:nvPr/>
          </p:nvGrpSpPr>
          <p:grpSpPr>
            <a:xfrm>
              <a:off x="719450" y="3345950"/>
              <a:ext cx="2061000" cy="1235009"/>
              <a:chOff x="719450" y="3067750"/>
              <a:chExt cx="2061000" cy="1235009"/>
            </a:xfrm>
          </p:grpSpPr>
          <p:sp>
            <p:nvSpPr>
              <p:cNvPr id="206" name="Google Shape;206;p21"/>
              <p:cNvSpPr txBox="1"/>
              <p:nvPr/>
            </p:nvSpPr>
            <p:spPr>
              <a:xfrm>
                <a:off x="719450" y="3067750"/>
                <a:ext cx="20610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IBM Plex Sans"/>
                    <a:ea typeface="IBM Plex Sans"/>
                    <a:cs typeface="IBM Plex Sans"/>
                    <a:sym typeface="IBM Plex Sans"/>
                  </a:rPr>
                  <a:t>Seasonality</a:t>
                </a:r>
                <a:endParaRPr b="1" sz="2500">
                  <a:solidFill>
                    <a:schemeClr val="lt1"/>
                  </a:solidFill>
                  <a:latin typeface="IBM Plex Sans"/>
                  <a:ea typeface="IBM Plex Sans"/>
                  <a:cs typeface="IBM Plex Sans"/>
                  <a:sym typeface="IBM Plex Sans"/>
                </a:endParaRPr>
              </a:p>
            </p:txBody>
          </p:sp>
          <p:sp>
            <p:nvSpPr>
              <p:cNvPr id="207" name="Google Shape;207;p21"/>
              <p:cNvSpPr txBox="1"/>
              <p:nvPr/>
            </p:nvSpPr>
            <p:spPr>
              <a:xfrm>
                <a:off x="719450" y="3471159"/>
                <a:ext cx="2061000" cy="83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IBM Plex Sans"/>
                    <a:ea typeface="IBM Plex Sans"/>
                    <a:cs typeface="IBM Plex Sans"/>
                    <a:sym typeface="IBM Plex Sans"/>
                  </a:rPr>
                  <a:t>Seasonal effects are patterns that occur regularly (yearly, quarterly, monthly, etc) in the data due to seasonal factors such as holidays or changes in weather. </a:t>
                </a:r>
                <a:endParaRPr sz="1200">
                  <a:solidFill>
                    <a:schemeClr val="accent6"/>
                  </a:solidFill>
                  <a:latin typeface="IBM Plex Sans"/>
                  <a:ea typeface="IBM Plex Sans"/>
                  <a:cs typeface="IBM Plex Sans"/>
                  <a:sym typeface="IBM Plex Sans"/>
                </a:endParaRPr>
              </a:p>
            </p:txBody>
          </p:sp>
        </p:grpSp>
        <p:sp>
          <p:nvSpPr>
            <p:cNvPr id="208" name="Google Shape;208;p21"/>
            <p:cNvSpPr txBox="1"/>
            <p:nvPr/>
          </p:nvSpPr>
          <p:spPr>
            <a:xfrm>
              <a:off x="3315900" y="3721600"/>
              <a:ext cx="8085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F2F2F2"/>
                  </a:solidFill>
                  <a:latin typeface="IBM Plex Sans"/>
                  <a:ea typeface="IBM Plex Sans"/>
                  <a:cs typeface="IBM Plex Sans"/>
                  <a:sym typeface="IBM Plex Sans"/>
                </a:rPr>
                <a:t>04</a:t>
              </a:r>
              <a:endParaRPr b="1" sz="2500">
                <a:solidFill>
                  <a:srgbClr val="F2F2F2"/>
                </a:solidFill>
                <a:latin typeface="IBM Plex Sans"/>
                <a:ea typeface="IBM Plex Sans"/>
                <a:cs typeface="IBM Plex Sans"/>
                <a:sym typeface="IBM Plex Sans"/>
              </a:endParaRPr>
            </a:p>
          </p:txBody>
        </p:sp>
      </p:grpSp>
      <p:grpSp>
        <p:nvGrpSpPr>
          <p:cNvPr id="209" name="Google Shape;209;p21"/>
          <p:cNvGrpSpPr/>
          <p:nvPr/>
        </p:nvGrpSpPr>
        <p:grpSpPr>
          <a:xfrm>
            <a:off x="5019550" y="1426800"/>
            <a:ext cx="3403825" cy="1176550"/>
            <a:chOff x="5019550" y="1352700"/>
            <a:chExt cx="3403825" cy="1176550"/>
          </a:xfrm>
        </p:grpSpPr>
        <p:grpSp>
          <p:nvGrpSpPr>
            <p:cNvPr id="210" name="Google Shape;210;p21"/>
            <p:cNvGrpSpPr/>
            <p:nvPr/>
          </p:nvGrpSpPr>
          <p:grpSpPr>
            <a:xfrm>
              <a:off x="6246575" y="1352700"/>
              <a:ext cx="2176800" cy="1176550"/>
              <a:chOff x="6246575" y="1625125"/>
              <a:chExt cx="2176800" cy="1176550"/>
            </a:xfrm>
          </p:grpSpPr>
          <p:sp>
            <p:nvSpPr>
              <p:cNvPr id="211" name="Google Shape;211;p21"/>
              <p:cNvSpPr txBox="1"/>
              <p:nvPr/>
            </p:nvSpPr>
            <p:spPr>
              <a:xfrm>
                <a:off x="6246575" y="1625125"/>
                <a:ext cx="21768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IBM Plex Sans"/>
                    <a:ea typeface="IBM Plex Sans"/>
                    <a:cs typeface="IBM Plex Sans"/>
                    <a:sym typeface="IBM Plex Sans"/>
                  </a:rPr>
                  <a:t>Irregularity</a:t>
                </a:r>
                <a:endParaRPr b="1" sz="2500">
                  <a:solidFill>
                    <a:schemeClr val="lt1"/>
                  </a:solidFill>
                  <a:latin typeface="IBM Plex Sans"/>
                  <a:ea typeface="IBM Plex Sans"/>
                  <a:cs typeface="IBM Plex Sans"/>
                  <a:sym typeface="IBM Plex Sans"/>
                </a:endParaRPr>
              </a:p>
            </p:txBody>
          </p:sp>
          <p:sp>
            <p:nvSpPr>
              <p:cNvPr id="212" name="Google Shape;212;p21"/>
              <p:cNvSpPr txBox="1"/>
              <p:nvPr/>
            </p:nvSpPr>
            <p:spPr>
              <a:xfrm>
                <a:off x="6246575" y="2036675"/>
                <a:ext cx="2176800" cy="76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IBM Plex Sans"/>
                    <a:ea typeface="IBM Plex Sans"/>
                    <a:cs typeface="IBM Plex Sans"/>
                    <a:sym typeface="IBM Plex Sans"/>
                  </a:rPr>
                  <a:t>Irregularity is noise that is present in the data and affects the accuracy of the forecast. </a:t>
                </a:r>
                <a:endParaRPr sz="1300">
                  <a:solidFill>
                    <a:schemeClr val="accent6"/>
                  </a:solidFill>
                  <a:latin typeface="IBM Plex Sans"/>
                  <a:ea typeface="IBM Plex Sans"/>
                  <a:cs typeface="IBM Plex Sans"/>
                  <a:sym typeface="IBM Plex Sans"/>
                </a:endParaRPr>
              </a:p>
            </p:txBody>
          </p:sp>
        </p:grpSp>
        <p:sp>
          <p:nvSpPr>
            <p:cNvPr id="213" name="Google Shape;213;p21"/>
            <p:cNvSpPr txBox="1"/>
            <p:nvPr/>
          </p:nvSpPr>
          <p:spPr>
            <a:xfrm>
              <a:off x="5019550" y="1520838"/>
              <a:ext cx="808500" cy="403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rgbClr val="F2F2F2"/>
                  </a:solidFill>
                  <a:latin typeface="IBM Plex Sans"/>
                  <a:ea typeface="IBM Plex Sans"/>
                  <a:cs typeface="IBM Plex Sans"/>
                  <a:sym typeface="IBM Plex Sans"/>
                </a:rPr>
                <a:t>02</a:t>
              </a:r>
              <a:endParaRPr b="1" sz="2500">
                <a:solidFill>
                  <a:srgbClr val="F2F2F2"/>
                </a:solidFill>
                <a:latin typeface="IBM Plex Sans"/>
                <a:ea typeface="IBM Plex Sans"/>
                <a:cs typeface="IBM Plex Sans"/>
                <a:sym typeface="IBM Plex Sans"/>
              </a:endParaRPr>
            </a:p>
          </p:txBody>
        </p:sp>
      </p:grpSp>
      <p:grpSp>
        <p:nvGrpSpPr>
          <p:cNvPr id="214" name="Google Shape;214;p21"/>
          <p:cNvGrpSpPr/>
          <p:nvPr/>
        </p:nvGrpSpPr>
        <p:grpSpPr>
          <a:xfrm>
            <a:off x="5019550" y="3420050"/>
            <a:ext cx="4040425" cy="1379600"/>
            <a:chOff x="5019550" y="3345950"/>
            <a:chExt cx="4040425" cy="1379600"/>
          </a:xfrm>
        </p:grpSpPr>
        <p:grpSp>
          <p:nvGrpSpPr>
            <p:cNvPr id="215" name="Google Shape;215;p21"/>
            <p:cNvGrpSpPr/>
            <p:nvPr/>
          </p:nvGrpSpPr>
          <p:grpSpPr>
            <a:xfrm>
              <a:off x="6209375" y="3345950"/>
              <a:ext cx="2850600" cy="1379600"/>
              <a:chOff x="6209375" y="3067750"/>
              <a:chExt cx="2850600" cy="1379600"/>
            </a:xfrm>
          </p:grpSpPr>
          <p:sp>
            <p:nvSpPr>
              <p:cNvPr id="216" name="Google Shape;216;p21"/>
              <p:cNvSpPr txBox="1"/>
              <p:nvPr/>
            </p:nvSpPr>
            <p:spPr>
              <a:xfrm>
                <a:off x="6209375" y="3067750"/>
                <a:ext cx="22143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IBM Plex Sans"/>
                    <a:ea typeface="IBM Plex Sans"/>
                    <a:cs typeface="IBM Plex Sans"/>
                    <a:sym typeface="IBM Plex Sans"/>
                  </a:rPr>
                  <a:t>Cyclic</a:t>
                </a:r>
                <a:endParaRPr b="1" sz="2500">
                  <a:solidFill>
                    <a:schemeClr val="lt1"/>
                  </a:solidFill>
                  <a:latin typeface="IBM Plex Sans"/>
                  <a:ea typeface="IBM Plex Sans"/>
                  <a:cs typeface="IBM Plex Sans"/>
                  <a:sym typeface="IBM Plex Sans"/>
                </a:endParaRPr>
              </a:p>
            </p:txBody>
          </p:sp>
          <p:sp>
            <p:nvSpPr>
              <p:cNvPr id="217" name="Google Shape;217;p21"/>
              <p:cNvSpPr txBox="1"/>
              <p:nvPr/>
            </p:nvSpPr>
            <p:spPr>
              <a:xfrm>
                <a:off x="6209375" y="3471150"/>
                <a:ext cx="2850600" cy="97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accent6"/>
                    </a:solidFill>
                    <a:latin typeface="IBM Plex Sans"/>
                    <a:ea typeface="IBM Plex Sans"/>
                    <a:cs typeface="IBM Plex Sans"/>
                    <a:sym typeface="IBM Plex Sans"/>
                  </a:rPr>
                  <a:t>It refers to (regular or periodic) fluctuations around the trend, excluding the irregular component, revealing a succession of phases of expansion and contraction.</a:t>
                </a:r>
                <a:endParaRPr sz="1300">
                  <a:solidFill>
                    <a:schemeClr val="accent6"/>
                  </a:solidFill>
                  <a:latin typeface="IBM Plex Sans"/>
                  <a:ea typeface="IBM Plex Sans"/>
                  <a:cs typeface="IBM Plex Sans"/>
                  <a:sym typeface="IBM Plex Sans"/>
                </a:endParaRPr>
              </a:p>
            </p:txBody>
          </p:sp>
        </p:grpSp>
        <p:sp>
          <p:nvSpPr>
            <p:cNvPr id="218" name="Google Shape;218;p21"/>
            <p:cNvSpPr txBox="1"/>
            <p:nvPr/>
          </p:nvSpPr>
          <p:spPr>
            <a:xfrm>
              <a:off x="5019550" y="3721600"/>
              <a:ext cx="808500" cy="403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500">
                  <a:solidFill>
                    <a:srgbClr val="F2F2F2"/>
                  </a:solidFill>
                  <a:latin typeface="IBM Plex Sans"/>
                  <a:ea typeface="IBM Plex Sans"/>
                  <a:cs typeface="IBM Plex Sans"/>
                  <a:sym typeface="IBM Plex Sans"/>
                </a:rPr>
                <a:t>03</a:t>
              </a:r>
              <a:endParaRPr b="1" sz="2500">
                <a:solidFill>
                  <a:srgbClr val="F2F2F2"/>
                </a:solidFill>
                <a:latin typeface="IBM Plex Sans"/>
                <a:ea typeface="IBM Plex Sans"/>
                <a:cs typeface="IBM Plex Sans"/>
                <a:sym typeface="IBM Plex Sans"/>
              </a:endParaRPr>
            </a:p>
          </p:txBody>
        </p:sp>
      </p:grpSp>
      <p:sp>
        <p:nvSpPr>
          <p:cNvPr id="219" name="Google Shape;219;p21"/>
          <p:cNvSpPr txBox="1"/>
          <p:nvPr/>
        </p:nvSpPr>
        <p:spPr>
          <a:xfrm>
            <a:off x="3863350" y="2509475"/>
            <a:ext cx="1417200" cy="8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5"/>
                </a:solidFill>
                <a:latin typeface="IBM Plex Sans"/>
                <a:ea typeface="IBM Plex Sans"/>
                <a:cs typeface="IBM Plex Sans"/>
                <a:sym typeface="IBM Plex Sans"/>
              </a:rPr>
              <a:t>Agency process</a:t>
            </a:r>
            <a:endParaRPr b="1" sz="2500">
              <a:solidFill>
                <a:schemeClr val="accent5"/>
              </a:solidFill>
              <a:latin typeface="IBM Plex Sans"/>
              <a:ea typeface="IBM Plex Sans"/>
              <a:cs typeface="IBM Plex Sans"/>
              <a:sym typeface="IBM Plex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2"/>
          <p:cNvSpPr txBox="1"/>
          <p:nvPr/>
        </p:nvSpPr>
        <p:spPr>
          <a:xfrm>
            <a:off x="929550" y="397200"/>
            <a:ext cx="7556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accent6"/>
                </a:solidFill>
                <a:latin typeface="IBM Plex Sans"/>
                <a:ea typeface="IBM Plex Sans"/>
                <a:cs typeface="IBM Plex Sans"/>
                <a:sym typeface="IBM Plex Sans"/>
              </a:rPr>
              <a:t>Con</a:t>
            </a:r>
            <a:r>
              <a:rPr b="1" lang="en" sz="3400">
                <a:solidFill>
                  <a:schemeClr val="accent6"/>
                </a:solidFill>
                <a:latin typeface="IBM Plex Sans"/>
                <a:ea typeface="IBM Plex Sans"/>
                <a:cs typeface="IBM Plex Sans"/>
                <a:sym typeface="IBM Plex Sans"/>
              </a:rPr>
              <a:t>s of ARIMA &amp; SARIMA</a:t>
            </a:r>
            <a:endParaRPr b="1" sz="3400">
              <a:solidFill>
                <a:schemeClr val="accent6"/>
              </a:solidFill>
              <a:latin typeface="IBM Plex Sans"/>
              <a:ea typeface="IBM Plex Sans"/>
              <a:cs typeface="IBM Plex Sans"/>
              <a:sym typeface="IBM Plex Sans"/>
            </a:endParaRPr>
          </a:p>
        </p:txBody>
      </p:sp>
      <p:sp>
        <p:nvSpPr>
          <p:cNvPr id="824" name="Google Shape;824;p102"/>
          <p:cNvSpPr txBox="1"/>
          <p:nvPr/>
        </p:nvSpPr>
        <p:spPr>
          <a:xfrm>
            <a:off x="929550" y="1019125"/>
            <a:ext cx="6609300" cy="387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6"/>
              </a:buClr>
              <a:buSzPts val="1500"/>
              <a:buFont typeface="IBM Plex Sans"/>
              <a:buChar char="●"/>
            </a:pPr>
            <a:r>
              <a:rPr lang="en" sz="1500">
                <a:solidFill>
                  <a:schemeClr val="accent6"/>
                </a:solidFill>
                <a:latin typeface="IBM Plex Sans"/>
                <a:ea typeface="IBM Plex Sans"/>
                <a:cs typeface="IBM Plex Sans"/>
                <a:sym typeface="IBM Plex Sans"/>
              </a:rPr>
              <a:t>Exponential time complexity: When the value of p and q increases there are equally more coefficients to fit hence increasing the time complexity manifold if p and q are high. This makes both of these algorithms hard to put into production and makes Data Scientists look into Prophet and other algorithms. Then again, it depends on the complexity of the dataset too.</a:t>
            </a:r>
            <a:endParaRPr sz="1500">
              <a:solidFill>
                <a:schemeClr val="accent6"/>
              </a:solidFill>
              <a:latin typeface="IBM Plex Sans"/>
              <a:ea typeface="IBM Plex Sans"/>
              <a:cs typeface="IBM Plex Sans"/>
              <a:sym typeface="IBM Plex Sans"/>
            </a:endParaRPr>
          </a:p>
          <a:p>
            <a:pPr indent="0" lvl="0" marL="45720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323850" lvl="0" marL="457200" rtl="0" algn="l">
              <a:spcBef>
                <a:spcPts val="0"/>
              </a:spcBef>
              <a:spcAft>
                <a:spcPts val="0"/>
              </a:spcAft>
              <a:buClr>
                <a:schemeClr val="accent6"/>
              </a:buClr>
              <a:buSzPts val="1500"/>
              <a:buFont typeface="IBM Plex Sans"/>
              <a:buChar char="●"/>
            </a:pPr>
            <a:r>
              <a:rPr lang="en" sz="1500">
                <a:solidFill>
                  <a:schemeClr val="accent6"/>
                </a:solidFill>
                <a:latin typeface="IBM Plex Sans"/>
                <a:ea typeface="IBM Plex Sans"/>
                <a:cs typeface="IBM Plex Sans"/>
                <a:sym typeface="IBM Plex Sans"/>
              </a:rPr>
              <a:t>Complex data: There can be a possibility where your data is too complex and there is no optimal solution for p and q. Although highly unlikely that ARIMA and SARIMA would fail but if this occurs then unfortunately you may have to look elsewhere.</a:t>
            </a:r>
            <a:endParaRPr sz="1500">
              <a:solidFill>
                <a:schemeClr val="accent6"/>
              </a:solidFill>
              <a:latin typeface="IBM Plex Sans"/>
              <a:ea typeface="IBM Plex Sans"/>
              <a:cs typeface="IBM Plex Sans"/>
              <a:sym typeface="IBM Plex Sans"/>
            </a:endParaRPr>
          </a:p>
          <a:p>
            <a:pPr indent="0" lvl="0" marL="45720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323850" lvl="0" marL="457200" rtl="0" algn="l">
              <a:spcBef>
                <a:spcPts val="0"/>
              </a:spcBef>
              <a:spcAft>
                <a:spcPts val="0"/>
              </a:spcAft>
              <a:buClr>
                <a:schemeClr val="accent6"/>
              </a:buClr>
              <a:buSzPts val="1500"/>
              <a:buFont typeface="IBM Plex Sans"/>
              <a:buChar char="●"/>
            </a:pPr>
            <a:r>
              <a:rPr lang="en" sz="1500">
                <a:solidFill>
                  <a:schemeClr val="accent6"/>
                </a:solidFill>
                <a:latin typeface="IBM Plex Sans"/>
                <a:ea typeface="IBM Plex Sans"/>
                <a:cs typeface="IBM Plex Sans"/>
                <a:sym typeface="IBM Plex Sans"/>
              </a:rPr>
              <a:t>Amount of data needed: Both the algorithms require considerable data to work on, especially if the data is seasonal. For example, using three years of historical demand is likely not to be enough (Short Life-Cycle Products) for a good forecast.</a:t>
            </a:r>
            <a:endParaRPr sz="1500">
              <a:solidFill>
                <a:schemeClr val="accent6"/>
              </a:solidFill>
              <a:latin typeface="IBM Plex Sans"/>
              <a:ea typeface="IBM Plex Sans"/>
              <a:cs typeface="IBM Plex Sans"/>
              <a:sym typeface="IBM Plex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03"/>
          <p:cNvSpPr txBox="1"/>
          <p:nvPr>
            <p:ph type="title"/>
          </p:nvPr>
        </p:nvSpPr>
        <p:spPr>
          <a:xfrm>
            <a:off x="720000" y="151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u="sng"/>
              <a:t>Approach for Choosing Best p and q </a:t>
            </a:r>
            <a:endParaRPr sz="3200" u="sng"/>
          </a:p>
        </p:txBody>
      </p:sp>
      <p:sp>
        <p:nvSpPr>
          <p:cNvPr id="830" name="Google Shape;830;p103"/>
          <p:cNvSpPr txBox="1"/>
          <p:nvPr/>
        </p:nvSpPr>
        <p:spPr>
          <a:xfrm>
            <a:off x="966725" y="1512075"/>
            <a:ext cx="250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chemeClr val="accent6"/>
              </a:solidFill>
              <a:latin typeface="IBM Plex Sans"/>
              <a:ea typeface="IBM Plex Sans"/>
              <a:cs typeface="IBM Plex Sans"/>
              <a:sym typeface="IBM Plex Sans"/>
            </a:endParaRPr>
          </a:p>
        </p:txBody>
      </p:sp>
      <p:sp>
        <p:nvSpPr>
          <p:cNvPr id="831" name="Google Shape;831;p103"/>
          <p:cNvSpPr txBox="1"/>
          <p:nvPr/>
        </p:nvSpPr>
        <p:spPr>
          <a:xfrm>
            <a:off x="688800" y="815325"/>
            <a:ext cx="7766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IBM Plex Sans"/>
                <a:ea typeface="IBM Plex Sans"/>
                <a:cs typeface="IBM Plex Sans"/>
                <a:sym typeface="IBM Plex Sans"/>
              </a:rPr>
              <a:t>Sometimes it’s very hard and time expensive to find the right order of p and q for the ARMA model by analyzing ACF and PACF plots</a:t>
            </a:r>
            <a:endParaRPr>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6"/>
                </a:solidFill>
                <a:latin typeface="IBM Plex Sans"/>
                <a:ea typeface="IBM Plex Sans"/>
                <a:cs typeface="IBM Plex Sans"/>
                <a:sym typeface="IBM Plex Sans"/>
              </a:rPr>
              <a:t>In Python the auto ARIMA method itself will generate the optimal  and  parameters, which would be suitable for the data set to provide better forecasting. The high-level logic behind that is the same as the logic behind hyperparameter tuning of any other machine learning model. We need to try some combinations of p and  q parameters and compare results using a validation set.</a:t>
            </a:r>
            <a:endParaRPr>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6"/>
                </a:solidFill>
                <a:latin typeface="IBM Plex Sans"/>
                <a:ea typeface="IBM Plex Sans"/>
                <a:cs typeface="IBM Plex Sans"/>
                <a:sym typeface="IBM Plex Sans"/>
              </a:rPr>
              <a:t>Since our search space is not big, usually values p and q are not higher than 10, we can apply a popular technique for hyperparameter optimization called grid search. Grid search is simply an exhaustive search through a manually specified subset of the hyperparameter space of a learning algorithm. Basically, it means that this method will try each combination of  and  from the specified subset that we provided.</a:t>
            </a:r>
            <a:endParaRPr>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accent6"/>
                </a:solidFill>
                <a:latin typeface="IBM Plex Sans"/>
                <a:ea typeface="IBM Plex Sans"/>
                <a:cs typeface="IBM Plex Sans"/>
                <a:sym typeface="IBM Plex Sans"/>
              </a:rPr>
              <a:t>Also, in order to find the best combination of p and q, we need to have some objective function that will measure model performance on a validation set.  Usually, we can use Akaike Information Criteria (AIC) and (BIC) Bayesian Information Criteria  for that purpose. The lower the value of these criteria, the better the model is.</a:t>
            </a:r>
            <a:endParaRPr>
              <a:solidFill>
                <a:schemeClr val="accent6"/>
              </a:solidFill>
              <a:latin typeface="IBM Plex Sans"/>
              <a:ea typeface="IBM Plex Sans"/>
              <a:cs typeface="IBM Plex Sans"/>
              <a:sym typeface="IBM Plex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04"/>
          <p:cNvSpPr txBox="1"/>
          <p:nvPr>
            <p:ph type="title"/>
          </p:nvPr>
        </p:nvSpPr>
        <p:spPr>
          <a:xfrm>
            <a:off x="720000" y="437100"/>
            <a:ext cx="7704000" cy="111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Before moving forward we need to learn about Data smoothing in Time series </a:t>
            </a:r>
            <a:endParaRPr sz="3000" u="sng">
              <a:solidFill>
                <a:schemeClr val="accent6"/>
              </a:solidFill>
            </a:endParaRPr>
          </a:p>
        </p:txBody>
      </p:sp>
      <p:sp>
        <p:nvSpPr>
          <p:cNvPr id="837" name="Google Shape;837;p104"/>
          <p:cNvSpPr txBox="1"/>
          <p:nvPr/>
        </p:nvSpPr>
        <p:spPr>
          <a:xfrm>
            <a:off x="904875" y="1619250"/>
            <a:ext cx="74382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Smoothing techniques are kinds of </a:t>
            </a:r>
            <a:r>
              <a:rPr b="1" lang="en" sz="1500" u="sng">
                <a:solidFill>
                  <a:schemeClr val="accent6"/>
                </a:solidFill>
                <a:latin typeface="IBM Plex Sans"/>
                <a:ea typeface="IBM Plex Sans"/>
                <a:cs typeface="IBM Plex Sans"/>
                <a:sym typeface="IBM Plex Sans"/>
              </a:rPr>
              <a:t>data preprocessing techniques</a:t>
            </a:r>
            <a:r>
              <a:rPr lang="en" sz="1500">
                <a:solidFill>
                  <a:schemeClr val="accent6"/>
                </a:solidFill>
                <a:latin typeface="IBM Plex Sans Medium"/>
                <a:ea typeface="IBM Plex Sans Medium"/>
                <a:cs typeface="IBM Plex Sans Medium"/>
                <a:sym typeface="IBM Plex Sans Medium"/>
              </a:rPr>
              <a:t> to remove noise from a data set. This allows important patterns to stand out.</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In market analysis, smoothed data is preferred because it generally identifies changes in the economy compared to unsmoothed data.</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The idea behind data smoothing is that it can identify simplified changes to help predict different trends and patterns. It acts as an aid for statisticians or traders who need to look at a lot of data.</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Time series smoothing techniques are broadly used in economics, meteorology, ecology, and other fields dealing with data collected over time. Smoothing temporal data often reveals longer-term trends or cycles while smoothing over noise and short-term fluctuations</a:t>
            </a:r>
            <a:endParaRPr sz="1500">
              <a:solidFill>
                <a:schemeClr val="accent6"/>
              </a:solidFill>
              <a:latin typeface="IBM Plex Sans Medium"/>
              <a:ea typeface="IBM Plex Sans Medium"/>
              <a:cs typeface="IBM Plex Sans Medium"/>
              <a:sym typeface="IBM Plex Sans Medium"/>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5"/>
          <p:cNvSpPr txBox="1"/>
          <p:nvPr>
            <p:ph type="title"/>
          </p:nvPr>
        </p:nvSpPr>
        <p:spPr>
          <a:xfrm>
            <a:off x="720000" y="437100"/>
            <a:ext cx="7704000" cy="6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Data smoothing in Time series </a:t>
            </a:r>
            <a:endParaRPr sz="3000" u="sng">
              <a:solidFill>
                <a:schemeClr val="accent6"/>
              </a:solidFill>
            </a:endParaRPr>
          </a:p>
        </p:txBody>
      </p:sp>
      <p:sp>
        <p:nvSpPr>
          <p:cNvPr id="843" name="Google Shape;843;p105"/>
          <p:cNvSpPr txBox="1"/>
          <p:nvPr/>
        </p:nvSpPr>
        <p:spPr>
          <a:xfrm>
            <a:off x="852900" y="1228725"/>
            <a:ext cx="7438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accent6"/>
                </a:solidFill>
                <a:latin typeface="IBM Plex Sans SemiBold"/>
                <a:ea typeface="IBM Plex Sans SemiBold"/>
                <a:cs typeface="IBM Plex Sans SemiBold"/>
                <a:sym typeface="IBM Plex Sans SemiBold"/>
              </a:rPr>
              <a:t>We are going to discuss four major smoothing technique-</a:t>
            </a:r>
            <a:endParaRPr sz="2100">
              <a:solidFill>
                <a:schemeClr val="accent6"/>
              </a:solidFill>
              <a:latin typeface="IBM Plex Sans SemiBold"/>
              <a:ea typeface="IBM Plex Sans SemiBold"/>
              <a:cs typeface="IBM Plex Sans SemiBold"/>
              <a:sym typeface="IBM Plex Sans SemiBold"/>
            </a:endParaRPr>
          </a:p>
          <a:p>
            <a:pPr indent="0" lvl="0" marL="0" rtl="0" algn="l">
              <a:spcBef>
                <a:spcPts val="0"/>
              </a:spcBef>
              <a:spcAft>
                <a:spcPts val="0"/>
              </a:spcAft>
              <a:buNone/>
            </a:pPr>
            <a:r>
              <a:t/>
            </a:r>
            <a:endParaRPr sz="2100">
              <a:solidFill>
                <a:schemeClr val="accent6"/>
              </a:solidFill>
              <a:latin typeface="IBM Plex Sans SemiBold"/>
              <a:ea typeface="IBM Plex Sans SemiBold"/>
              <a:cs typeface="IBM Plex Sans SemiBold"/>
              <a:sym typeface="IBM Plex Sans SemiBold"/>
            </a:endParaRPr>
          </a:p>
          <a:p>
            <a:pPr indent="0" lvl="0" marL="0" rtl="0" algn="l">
              <a:spcBef>
                <a:spcPts val="0"/>
              </a:spcBef>
              <a:spcAft>
                <a:spcPts val="0"/>
              </a:spcAft>
              <a:buNone/>
            </a:pPr>
            <a:r>
              <a:t/>
            </a:r>
            <a:endParaRPr sz="2100">
              <a:solidFill>
                <a:schemeClr val="accent6"/>
              </a:solidFill>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en" sz="2100">
                <a:solidFill>
                  <a:schemeClr val="accent6"/>
                </a:solidFill>
                <a:latin typeface="IBM Plex Sans SemiBold"/>
                <a:ea typeface="IBM Plex Sans SemiBold"/>
                <a:cs typeface="IBM Plex Sans SemiBold"/>
                <a:sym typeface="IBM Plex Sans SemiBold"/>
              </a:rPr>
              <a:t>1. Moving average smoothing</a:t>
            </a:r>
            <a:endParaRPr sz="2100">
              <a:solidFill>
                <a:schemeClr val="accent6"/>
              </a:solidFill>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en" sz="2100">
                <a:solidFill>
                  <a:schemeClr val="accent6"/>
                </a:solidFill>
                <a:latin typeface="IBM Plex Sans SemiBold"/>
                <a:ea typeface="IBM Plex Sans SemiBold"/>
                <a:cs typeface="IBM Plex Sans SemiBold"/>
                <a:sym typeface="IBM Plex Sans SemiBold"/>
              </a:rPr>
              <a:t>2. Exponential smoothing</a:t>
            </a:r>
            <a:endParaRPr sz="2100">
              <a:solidFill>
                <a:schemeClr val="accent6"/>
              </a:solidFill>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en" sz="2100">
                <a:solidFill>
                  <a:schemeClr val="accent6"/>
                </a:solidFill>
                <a:latin typeface="IBM Plex Sans SemiBold"/>
                <a:ea typeface="IBM Plex Sans SemiBold"/>
                <a:cs typeface="IBM Plex Sans SemiBold"/>
                <a:sym typeface="IBM Plex Sans SemiBold"/>
              </a:rPr>
              <a:t>3. Double exponential smoothing</a:t>
            </a:r>
            <a:endParaRPr sz="2100">
              <a:solidFill>
                <a:schemeClr val="accent6"/>
              </a:solidFill>
              <a:latin typeface="IBM Plex Sans SemiBold"/>
              <a:ea typeface="IBM Plex Sans SemiBold"/>
              <a:cs typeface="IBM Plex Sans SemiBold"/>
              <a:sym typeface="IBM Plex Sans SemiBold"/>
            </a:endParaRPr>
          </a:p>
          <a:p>
            <a:pPr indent="0" lvl="0" marL="0" rtl="0" algn="l">
              <a:spcBef>
                <a:spcPts val="0"/>
              </a:spcBef>
              <a:spcAft>
                <a:spcPts val="0"/>
              </a:spcAft>
              <a:buNone/>
            </a:pPr>
            <a:r>
              <a:rPr lang="en" sz="2100">
                <a:solidFill>
                  <a:schemeClr val="accent6"/>
                </a:solidFill>
                <a:latin typeface="IBM Plex Sans SemiBold"/>
                <a:ea typeface="IBM Plex Sans SemiBold"/>
                <a:cs typeface="IBM Plex Sans SemiBold"/>
                <a:sym typeface="IBM Plex Sans SemiBold"/>
              </a:rPr>
              <a:t>4. Triple exponential smoothing</a:t>
            </a:r>
            <a:endParaRPr sz="2100">
              <a:solidFill>
                <a:schemeClr val="accent6"/>
              </a:solidFill>
              <a:latin typeface="IBM Plex Sans SemiBold"/>
              <a:ea typeface="IBM Plex Sans SemiBold"/>
              <a:cs typeface="IBM Plex Sans SemiBold"/>
              <a:sym typeface="IBM Plex Sans SemiBold"/>
            </a:endParaRPr>
          </a:p>
          <a:p>
            <a:pPr indent="0" lvl="0" marL="0" rtl="0" algn="l">
              <a:spcBef>
                <a:spcPts val="0"/>
              </a:spcBef>
              <a:spcAft>
                <a:spcPts val="0"/>
              </a:spcAft>
              <a:buNone/>
            </a:pPr>
            <a:r>
              <a:t/>
            </a:r>
            <a:endParaRPr sz="2100">
              <a:solidFill>
                <a:schemeClr val="accent6"/>
              </a:solidFill>
              <a:latin typeface="IBM Plex Sans SemiBold"/>
              <a:ea typeface="IBM Plex Sans SemiBold"/>
              <a:cs typeface="IBM Plex Sans SemiBold"/>
              <a:sym typeface="IBM Plex Sans SemiBo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6"/>
          <p:cNvSpPr txBox="1"/>
          <p:nvPr>
            <p:ph type="title"/>
          </p:nvPr>
        </p:nvSpPr>
        <p:spPr>
          <a:xfrm>
            <a:off x="720000" y="275175"/>
            <a:ext cx="7704000" cy="3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Some symbols used to represent in coming slides -</a:t>
            </a:r>
            <a:endParaRPr sz="2400"/>
          </a:p>
        </p:txBody>
      </p:sp>
      <p:pic>
        <p:nvPicPr>
          <p:cNvPr id="849" name="Google Shape;849;p106"/>
          <p:cNvPicPr preferRelativeResize="0"/>
          <p:nvPr/>
        </p:nvPicPr>
        <p:blipFill>
          <a:blip r:embed="rId3">
            <a:alphaModFix/>
          </a:blip>
          <a:stretch>
            <a:fillRect/>
          </a:stretch>
        </p:blipFill>
        <p:spPr>
          <a:xfrm>
            <a:off x="1457325" y="828825"/>
            <a:ext cx="5085826" cy="38289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7"/>
          <p:cNvSpPr txBox="1"/>
          <p:nvPr>
            <p:ph type="title"/>
          </p:nvPr>
        </p:nvSpPr>
        <p:spPr>
          <a:xfrm>
            <a:off x="720000" y="437100"/>
            <a:ext cx="7704000" cy="6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Data smoothing in Time series </a:t>
            </a:r>
            <a:endParaRPr sz="3000" u="sng">
              <a:solidFill>
                <a:schemeClr val="accent6"/>
              </a:solidFill>
            </a:endParaRPr>
          </a:p>
        </p:txBody>
      </p:sp>
      <p:sp>
        <p:nvSpPr>
          <p:cNvPr id="855" name="Google Shape;855;p107"/>
          <p:cNvSpPr txBox="1"/>
          <p:nvPr/>
        </p:nvSpPr>
        <p:spPr>
          <a:xfrm>
            <a:off x="852900" y="1228725"/>
            <a:ext cx="7438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accent6"/>
              </a:solidFill>
              <a:latin typeface="IBM Plex Sans SemiBold"/>
              <a:ea typeface="IBM Plex Sans SemiBold"/>
              <a:cs typeface="IBM Plex Sans SemiBold"/>
              <a:sym typeface="IBM Plex Sans SemiBold"/>
            </a:endParaRPr>
          </a:p>
        </p:txBody>
      </p:sp>
      <p:pic>
        <p:nvPicPr>
          <p:cNvPr id="856" name="Google Shape;856;p107"/>
          <p:cNvPicPr preferRelativeResize="0"/>
          <p:nvPr/>
        </p:nvPicPr>
        <p:blipFill>
          <a:blip r:embed="rId3">
            <a:alphaModFix/>
          </a:blip>
          <a:stretch>
            <a:fillRect/>
          </a:stretch>
        </p:blipFill>
        <p:spPr>
          <a:xfrm>
            <a:off x="984959" y="2481388"/>
            <a:ext cx="5958766" cy="892875"/>
          </a:xfrm>
          <a:prstGeom prst="rect">
            <a:avLst/>
          </a:prstGeom>
          <a:noFill/>
          <a:ln>
            <a:noFill/>
          </a:ln>
        </p:spPr>
      </p:pic>
      <p:sp>
        <p:nvSpPr>
          <p:cNvPr id="857" name="Google Shape;857;p107"/>
          <p:cNvSpPr txBox="1"/>
          <p:nvPr/>
        </p:nvSpPr>
        <p:spPr>
          <a:xfrm>
            <a:off x="720000" y="1054800"/>
            <a:ext cx="7165800" cy="13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Moving average smoothing -</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sz="1500">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accent6"/>
                </a:solidFill>
                <a:latin typeface="IBM Plex Sans Medium"/>
                <a:ea typeface="IBM Plex Sans Medium"/>
                <a:cs typeface="IBM Plex Sans Medium"/>
                <a:sym typeface="IBM Plex Sans Medium"/>
              </a:rPr>
              <a:t>It is a simple and common type of smoothing used in time series analysis and forecasting. Here time series derived from the average of last kth elements of the series.</a:t>
            </a:r>
            <a:endParaRPr sz="1500">
              <a:solidFill>
                <a:schemeClr val="accent6"/>
              </a:solidFill>
              <a:latin typeface="IBM Plex Sans Medium"/>
              <a:ea typeface="IBM Plex Sans Medium"/>
              <a:cs typeface="IBM Plex Sans Medium"/>
              <a:sym typeface="IBM Plex Sans Medium"/>
            </a:endParaRPr>
          </a:p>
        </p:txBody>
      </p:sp>
      <p:sp>
        <p:nvSpPr>
          <p:cNvPr id="858" name="Google Shape;858;p107"/>
          <p:cNvSpPr txBox="1"/>
          <p:nvPr/>
        </p:nvSpPr>
        <p:spPr>
          <a:xfrm>
            <a:off x="1184975" y="3575975"/>
            <a:ext cx="4424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BM Plex Sans Medium"/>
                <a:ea typeface="IBM Plex Sans Medium"/>
                <a:cs typeface="IBM Plex Sans Medium"/>
                <a:sym typeface="IBM Plex Sans Medium"/>
              </a:rPr>
              <a:t>Where ,</a:t>
            </a:r>
            <a:endParaRPr sz="1500">
              <a:solidFill>
                <a:schemeClr val="lt1"/>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lt1"/>
                </a:solidFill>
                <a:latin typeface="IBM Plex Sans Medium"/>
                <a:ea typeface="IBM Plex Sans Medium"/>
                <a:cs typeface="IBM Plex Sans Medium"/>
                <a:sym typeface="IBM Plex Sans Medium"/>
              </a:rPr>
              <a:t>S- Smoothed Observation</a:t>
            </a:r>
            <a:endParaRPr sz="1500">
              <a:solidFill>
                <a:schemeClr val="lt1"/>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lt1"/>
                </a:solidFill>
                <a:latin typeface="IBM Plex Sans Medium"/>
                <a:ea typeface="IBM Plex Sans Medium"/>
                <a:cs typeface="IBM Plex Sans Medium"/>
                <a:sym typeface="IBM Plex Sans Medium"/>
              </a:rPr>
              <a:t>X- Observations</a:t>
            </a:r>
            <a:endParaRPr sz="1500">
              <a:solidFill>
                <a:schemeClr val="lt1"/>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lt1"/>
                </a:solidFill>
                <a:latin typeface="IBM Plex Sans Medium"/>
                <a:ea typeface="IBM Plex Sans Medium"/>
                <a:cs typeface="IBM Plex Sans Medium"/>
                <a:sym typeface="IBM Plex Sans Medium"/>
              </a:rPr>
              <a:t>k</a:t>
            </a:r>
            <a:r>
              <a:rPr lang="en" sz="1500">
                <a:solidFill>
                  <a:schemeClr val="lt1"/>
                </a:solidFill>
                <a:latin typeface="IBM Plex Sans Medium"/>
                <a:ea typeface="IBM Plex Sans Medium"/>
                <a:cs typeface="IBM Plex Sans Medium"/>
                <a:sym typeface="IBM Plex Sans Medium"/>
              </a:rPr>
              <a:t> - </a:t>
            </a:r>
            <a:r>
              <a:rPr lang="en" sz="1500">
                <a:solidFill>
                  <a:schemeClr val="lt1"/>
                </a:solidFill>
                <a:latin typeface="IBM Plex Sans Medium"/>
                <a:ea typeface="IBM Plex Sans Medium"/>
                <a:cs typeface="IBM Plex Sans Medium"/>
                <a:sym typeface="IBM Plex Sans Medium"/>
              </a:rPr>
              <a:t>element</a:t>
            </a:r>
            <a:r>
              <a:rPr lang="en" sz="1500">
                <a:solidFill>
                  <a:schemeClr val="lt1"/>
                </a:solidFill>
                <a:latin typeface="IBM Plex Sans Medium"/>
                <a:ea typeface="IBM Plex Sans Medium"/>
                <a:cs typeface="IBM Plex Sans Medium"/>
                <a:sym typeface="IBM Plex Sans Medium"/>
              </a:rPr>
              <a:t> of the series </a:t>
            </a:r>
            <a:endParaRPr sz="1500">
              <a:solidFill>
                <a:schemeClr val="lt1"/>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sz="1500">
                <a:solidFill>
                  <a:schemeClr val="lt1"/>
                </a:solidFill>
                <a:latin typeface="IBM Plex Sans Medium"/>
                <a:ea typeface="IBM Plex Sans Medium"/>
                <a:cs typeface="IBM Plex Sans Medium"/>
                <a:sym typeface="IBM Plex Sans Medium"/>
              </a:rPr>
              <a:t>t-the index that denote time series </a:t>
            </a:r>
            <a:endParaRPr sz="1500">
              <a:solidFill>
                <a:schemeClr val="lt1"/>
              </a:solidFill>
              <a:latin typeface="IBM Plex Sans Medium"/>
              <a:ea typeface="IBM Plex Sans Medium"/>
              <a:cs typeface="IBM Plex Sans Medium"/>
              <a:sym typeface="IBM Plex Sans Medium"/>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08"/>
          <p:cNvSpPr txBox="1"/>
          <p:nvPr>
            <p:ph type="title"/>
          </p:nvPr>
        </p:nvSpPr>
        <p:spPr>
          <a:xfrm>
            <a:off x="720000" y="437100"/>
            <a:ext cx="7704000" cy="6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Data smoothing in Time series </a:t>
            </a:r>
            <a:endParaRPr sz="3000" u="sng">
              <a:solidFill>
                <a:schemeClr val="accent6"/>
              </a:solidFill>
            </a:endParaRPr>
          </a:p>
        </p:txBody>
      </p:sp>
      <p:sp>
        <p:nvSpPr>
          <p:cNvPr id="864" name="Google Shape;864;p108"/>
          <p:cNvSpPr txBox="1"/>
          <p:nvPr/>
        </p:nvSpPr>
        <p:spPr>
          <a:xfrm>
            <a:off x="852900" y="1228725"/>
            <a:ext cx="7438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accent6"/>
              </a:solidFill>
              <a:latin typeface="IBM Plex Sans SemiBold"/>
              <a:ea typeface="IBM Plex Sans SemiBold"/>
              <a:cs typeface="IBM Plex Sans SemiBold"/>
              <a:sym typeface="IBM Plex Sans SemiBold"/>
            </a:endParaRPr>
          </a:p>
        </p:txBody>
      </p:sp>
      <p:pic>
        <p:nvPicPr>
          <p:cNvPr id="865" name="Google Shape;865;p108"/>
          <p:cNvPicPr preferRelativeResize="0"/>
          <p:nvPr/>
        </p:nvPicPr>
        <p:blipFill>
          <a:blip r:embed="rId3">
            <a:alphaModFix/>
          </a:blip>
          <a:stretch>
            <a:fillRect/>
          </a:stretch>
        </p:blipFill>
        <p:spPr>
          <a:xfrm>
            <a:off x="457200" y="1228725"/>
            <a:ext cx="6866599" cy="3521575"/>
          </a:xfrm>
          <a:prstGeom prst="rect">
            <a:avLst/>
          </a:prstGeom>
          <a:noFill/>
          <a:ln>
            <a:noFill/>
          </a:ln>
        </p:spPr>
      </p:pic>
      <p:sp>
        <p:nvSpPr>
          <p:cNvPr id="866" name="Google Shape;866;p108"/>
          <p:cNvSpPr txBox="1"/>
          <p:nvPr/>
        </p:nvSpPr>
        <p:spPr>
          <a:xfrm>
            <a:off x="7409525" y="1173163"/>
            <a:ext cx="13911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6"/>
                </a:solidFill>
                <a:latin typeface="IBM Plex Sans"/>
                <a:ea typeface="IBM Plex Sans"/>
                <a:cs typeface="IBM Plex Sans"/>
                <a:sym typeface="IBM Plex Sans"/>
              </a:rPr>
              <a:t>In this example, we can see that smaller values of k lead to more variation in the result, and a larger value of k leads to more smoothness.</a:t>
            </a:r>
            <a:endParaRPr b="1" sz="1600">
              <a:solidFill>
                <a:schemeClr val="accent6"/>
              </a:solidFill>
              <a:latin typeface="IBM Plex Sans"/>
              <a:ea typeface="IBM Plex Sans"/>
              <a:cs typeface="IBM Plex Sans"/>
              <a:sym typeface="IBM Plex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09"/>
          <p:cNvSpPr txBox="1"/>
          <p:nvPr>
            <p:ph type="title"/>
          </p:nvPr>
        </p:nvSpPr>
        <p:spPr>
          <a:xfrm>
            <a:off x="720000" y="250250"/>
            <a:ext cx="7704000" cy="6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Data smoothing in Time series </a:t>
            </a:r>
            <a:endParaRPr sz="3000" u="sng">
              <a:solidFill>
                <a:schemeClr val="accent6"/>
              </a:solidFill>
            </a:endParaRPr>
          </a:p>
        </p:txBody>
      </p:sp>
      <p:sp>
        <p:nvSpPr>
          <p:cNvPr id="872" name="Google Shape;872;p109"/>
          <p:cNvSpPr txBox="1"/>
          <p:nvPr/>
        </p:nvSpPr>
        <p:spPr>
          <a:xfrm>
            <a:off x="852900" y="1228725"/>
            <a:ext cx="7438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accent6"/>
              </a:solidFill>
              <a:latin typeface="IBM Plex Sans SemiBold"/>
              <a:ea typeface="IBM Plex Sans SemiBold"/>
              <a:cs typeface="IBM Plex Sans SemiBold"/>
              <a:sym typeface="IBM Plex Sans SemiBold"/>
            </a:endParaRPr>
          </a:p>
        </p:txBody>
      </p:sp>
      <p:pic>
        <p:nvPicPr>
          <p:cNvPr id="873" name="Google Shape;873;p109"/>
          <p:cNvPicPr preferRelativeResize="0"/>
          <p:nvPr/>
        </p:nvPicPr>
        <p:blipFill>
          <a:blip r:embed="rId3">
            <a:alphaModFix/>
          </a:blip>
          <a:stretch>
            <a:fillRect/>
          </a:stretch>
        </p:blipFill>
        <p:spPr>
          <a:xfrm>
            <a:off x="4166775" y="1279425"/>
            <a:ext cx="4124325" cy="1276350"/>
          </a:xfrm>
          <a:prstGeom prst="rect">
            <a:avLst/>
          </a:prstGeom>
          <a:noFill/>
          <a:ln>
            <a:noFill/>
          </a:ln>
        </p:spPr>
      </p:pic>
      <p:sp>
        <p:nvSpPr>
          <p:cNvPr id="874" name="Google Shape;874;p109"/>
          <p:cNvSpPr txBox="1"/>
          <p:nvPr/>
        </p:nvSpPr>
        <p:spPr>
          <a:xfrm>
            <a:off x="646775" y="1141050"/>
            <a:ext cx="3467100" cy="20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IBM Plex Sans Medium"/>
                <a:ea typeface="IBM Plex Sans Medium"/>
                <a:cs typeface="IBM Plex Sans Medium"/>
                <a:sym typeface="IBM Plex Sans Medium"/>
              </a:rPr>
              <a:t>Exponential smoothing -</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a:solidFill>
                  <a:schemeClr val="accent6"/>
                </a:solidFill>
                <a:latin typeface="IBM Plex Sans Medium"/>
                <a:ea typeface="IBM Plex Sans Medium"/>
                <a:cs typeface="IBM Plex Sans Medium"/>
                <a:sym typeface="IBM Plex Sans Medium"/>
              </a:rPr>
              <a:t>Exponential smoothing is a weighted moving average technique. In the moving average smoothing the past observations are weighted equally, In this case smoothing is done by assigning exponentially decreasing weights to the past observations.</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rPr lang="en" u="sng">
                <a:solidFill>
                  <a:schemeClr val="accent6"/>
                </a:solidFill>
                <a:latin typeface="IBM Plex Sans Medium"/>
                <a:ea typeface="IBM Plex Sans Medium"/>
                <a:cs typeface="IBM Plex Sans Medium"/>
                <a:sym typeface="IBM Plex Sans Medium"/>
              </a:rPr>
              <a:t>It fit for the data  having not trends and no seasonality </a:t>
            </a:r>
            <a:r>
              <a:rPr lang="en">
                <a:solidFill>
                  <a:schemeClr val="accent6"/>
                </a:solidFill>
                <a:latin typeface="IBM Plex Sans Medium"/>
                <a:ea typeface="IBM Plex Sans Medium"/>
                <a:cs typeface="IBM Plex Sans Medium"/>
                <a:sym typeface="IBM Plex Sans Medium"/>
              </a:rPr>
              <a:t>.</a:t>
            </a:r>
            <a:endParaRPr>
              <a:solidFill>
                <a:schemeClr val="accent6"/>
              </a:solidFill>
              <a:latin typeface="IBM Plex Sans Medium"/>
              <a:ea typeface="IBM Plex Sans Medium"/>
              <a:cs typeface="IBM Plex Sans Medium"/>
              <a:sym typeface="IBM Plex Sans Medium"/>
            </a:endParaRPr>
          </a:p>
          <a:p>
            <a:pPr indent="0" lvl="0" marL="0" rtl="0" algn="l">
              <a:spcBef>
                <a:spcPts val="0"/>
              </a:spcBef>
              <a:spcAft>
                <a:spcPts val="0"/>
              </a:spcAft>
              <a:buNone/>
            </a:pPr>
            <a:r>
              <a:t/>
            </a:r>
            <a:endParaRPr>
              <a:solidFill>
                <a:schemeClr val="accent6"/>
              </a:solidFill>
              <a:latin typeface="IBM Plex Sans Medium"/>
              <a:ea typeface="IBM Plex Sans Medium"/>
              <a:cs typeface="IBM Plex Sans Medium"/>
              <a:sym typeface="IBM Plex Sans Medium"/>
            </a:endParaRPr>
          </a:p>
        </p:txBody>
      </p:sp>
      <p:sp>
        <p:nvSpPr>
          <p:cNvPr id="875" name="Google Shape;875;p109"/>
          <p:cNvSpPr txBox="1"/>
          <p:nvPr/>
        </p:nvSpPr>
        <p:spPr>
          <a:xfrm>
            <a:off x="1224275" y="3468500"/>
            <a:ext cx="737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BM Plex Sans Medium"/>
                <a:ea typeface="IBM Plex Sans Medium"/>
                <a:cs typeface="IBM Plex Sans Medium"/>
                <a:sym typeface="IBM Plex Sans Medium"/>
              </a:rPr>
              <a:t>In the above equation, we can see that (1−α) is multiplied by the previously expected value St-1 which is derived using the same formula. which makes the expression recursive and if you were to write it all out on paper you would quickly see that (1−α) is multiplied by itself again and again. And this is why this method is called exponential.</a:t>
            </a:r>
            <a:endParaRPr>
              <a:solidFill>
                <a:schemeClr val="lt1"/>
              </a:solidFill>
              <a:latin typeface="IBM Plex Sans Medium"/>
              <a:ea typeface="IBM Plex Sans Medium"/>
              <a:cs typeface="IBM Plex Sans Medium"/>
              <a:sym typeface="IBM Plex Sans Medium"/>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10"/>
          <p:cNvSpPr txBox="1"/>
          <p:nvPr>
            <p:ph type="title"/>
          </p:nvPr>
        </p:nvSpPr>
        <p:spPr>
          <a:xfrm>
            <a:off x="720000" y="437100"/>
            <a:ext cx="7704000" cy="6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Data smoothing in Time series </a:t>
            </a:r>
            <a:endParaRPr sz="3000" u="sng">
              <a:solidFill>
                <a:schemeClr val="accent6"/>
              </a:solidFill>
            </a:endParaRPr>
          </a:p>
        </p:txBody>
      </p:sp>
      <p:pic>
        <p:nvPicPr>
          <p:cNvPr id="881" name="Google Shape;881;p110"/>
          <p:cNvPicPr preferRelativeResize="0"/>
          <p:nvPr/>
        </p:nvPicPr>
        <p:blipFill>
          <a:blip r:embed="rId3">
            <a:alphaModFix/>
          </a:blip>
          <a:stretch>
            <a:fillRect/>
          </a:stretch>
        </p:blipFill>
        <p:spPr>
          <a:xfrm>
            <a:off x="720000" y="1054800"/>
            <a:ext cx="6542749" cy="3355500"/>
          </a:xfrm>
          <a:prstGeom prst="rect">
            <a:avLst/>
          </a:prstGeom>
          <a:noFill/>
          <a:ln>
            <a:noFill/>
          </a:ln>
        </p:spPr>
      </p:pic>
      <p:sp>
        <p:nvSpPr>
          <p:cNvPr id="882" name="Google Shape;882;p110"/>
          <p:cNvSpPr txBox="1"/>
          <p:nvPr/>
        </p:nvSpPr>
        <p:spPr>
          <a:xfrm>
            <a:off x="7419050" y="2336700"/>
            <a:ext cx="157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BM Plex Sans Medium"/>
                <a:ea typeface="IBM Plex Sans Medium"/>
                <a:cs typeface="IBM Plex Sans Medium"/>
                <a:sym typeface="IBM Plex Sans Medium"/>
              </a:rPr>
              <a:t>Exponential smoothing graph</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1"/>
          <p:cNvSpPr txBox="1"/>
          <p:nvPr>
            <p:ph type="title"/>
          </p:nvPr>
        </p:nvSpPr>
        <p:spPr>
          <a:xfrm>
            <a:off x="786675" y="218025"/>
            <a:ext cx="7704000" cy="61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chemeClr val="accent6"/>
                </a:solidFill>
              </a:rPr>
              <a:t>Data smoothing in Time series </a:t>
            </a:r>
            <a:endParaRPr sz="3000" u="sng">
              <a:solidFill>
                <a:schemeClr val="accent6"/>
              </a:solidFill>
            </a:endParaRPr>
          </a:p>
        </p:txBody>
      </p:sp>
      <p:pic>
        <p:nvPicPr>
          <p:cNvPr id="888" name="Google Shape;888;p111"/>
          <p:cNvPicPr preferRelativeResize="0"/>
          <p:nvPr/>
        </p:nvPicPr>
        <p:blipFill>
          <a:blip r:embed="rId3">
            <a:alphaModFix/>
          </a:blip>
          <a:stretch>
            <a:fillRect/>
          </a:stretch>
        </p:blipFill>
        <p:spPr>
          <a:xfrm>
            <a:off x="3657600" y="1140525"/>
            <a:ext cx="5238750" cy="2105025"/>
          </a:xfrm>
          <a:prstGeom prst="rect">
            <a:avLst/>
          </a:prstGeom>
          <a:noFill/>
          <a:ln>
            <a:noFill/>
          </a:ln>
        </p:spPr>
      </p:pic>
      <p:sp>
        <p:nvSpPr>
          <p:cNvPr id="889" name="Google Shape;889;p111"/>
          <p:cNvSpPr txBox="1"/>
          <p:nvPr/>
        </p:nvSpPr>
        <p:spPr>
          <a:xfrm>
            <a:off x="304800" y="1083375"/>
            <a:ext cx="3352800" cy="365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Double exponential smoothing-</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u="sng">
                <a:solidFill>
                  <a:schemeClr val="accent6"/>
                </a:solidFill>
                <a:latin typeface="IBM Plex Sans"/>
                <a:ea typeface="IBM Plex Sans"/>
                <a:cs typeface="IBM Plex Sans"/>
                <a:sym typeface="IBM Plex Sans"/>
              </a:rPr>
              <a:t>Single Smoothing does not excel in the data when there is a trend</a:t>
            </a:r>
            <a:r>
              <a:rPr lang="en" sz="1500">
                <a:solidFill>
                  <a:schemeClr val="accent6"/>
                </a:solidFill>
                <a:latin typeface="IBM Plex Sans"/>
                <a:ea typeface="IBM Plex Sans"/>
                <a:cs typeface="IBM Plex Sans"/>
                <a:sym typeface="IBM Plex Sans"/>
              </a:rPr>
              <a:t>. This situation can be improved by the introduction of a second equation with a second constant β.</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500">
                <a:solidFill>
                  <a:schemeClr val="accent6"/>
                </a:solidFill>
                <a:latin typeface="IBM Plex Sans"/>
                <a:ea typeface="IBM Plex Sans"/>
                <a:cs typeface="IBM Plex Sans"/>
                <a:sym typeface="IBM Plex Sans"/>
              </a:rPr>
              <a:t>t is suitable to model the time series with the trend but without seasonality.</a:t>
            </a:r>
            <a:endParaRPr sz="15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t/>
            </a:r>
            <a:endParaRPr sz="1500">
              <a:solidFill>
                <a:schemeClr val="accent6"/>
              </a:solidFill>
              <a:latin typeface="IBM Plex Sans"/>
              <a:ea typeface="IBM Plex Sans"/>
              <a:cs typeface="IBM Plex Sans"/>
              <a:sym typeface="IBM Plex Sans"/>
            </a:endParaRPr>
          </a:p>
        </p:txBody>
      </p:sp>
      <p:sp>
        <p:nvSpPr>
          <p:cNvPr id="890" name="Google Shape;890;p111"/>
          <p:cNvSpPr txBox="1"/>
          <p:nvPr/>
        </p:nvSpPr>
        <p:spPr>
          <a:xfrm>
            <a:off x="3657600" y="3407475"/>
            <a:ext cx="48912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IBM Plex Sans"/>
                <a:ea typeface="IBM Plex Sans"/>
                <a:cs typeface="IBM Plex Sans"/>
                <a:sym typeface="IBM Plex Sans"/>
              </a:rPr>
              <a:t>Here it is seen that α is used for smoothing the level and β is used for smoothing the trend.</a:t>
            </a:r>
            <a:endParaRPr sz="1800">
              <a:solidFill>
                <a:schemeClr val="accent6"/>
              </a:solidFill>
              <a:latin typeface="IBM Plex Sans"/>
              <a:ea typeface="IBM Plex Sans"/>
              <a:cs typeface="IBM Plex Sans"/>
              <a:sym typeface="IBM Plex Sans"/>
            </a:endParaRPr>
          </a:p>
          <a:p>
            <a:pPr indent="0" lvl="0" marL="0" rtl="0" algn="l">
              <a:spcBef>
                <a:spcPts val="0"/>
              </a:spcBef>
              <a:spcAft>
                <a:spcPts val="0"/>
              </a:spcAft>
              <a:buNone/>
            </a:pPr>
            <a:r>
              <a:rPr lang="en" sz="1600">
                <a:solidFill>
                  <a:schemeClr val="accent6"/>
                </a:solidFill>
                <a:latin typeface="IBM Plex Sans"/>
                <a:ea typeface="IBM Plex Sans"/>
                <a:cs typeface="IBM Plex Sans"/>
                <a:sym typeface="IBM Plex Sans"/>
              </a:rPr>
              <a:t>( Note : Level of the series – the average value for a specific time period.)</a:t>
            </a:r>
            <a:endParaRPr sz="2000">
              <a:solidFill>
                <a:schemeClr val="accent6"/>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name="Korean AI Agency Pitch Deck Infographics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